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theme/themeOverride3.xml" ContentType="application/vnd.openxmlformats-officedocument.themeOverride+xml"/>
  <Override PartName="/ppt/charts/chart5.xml" ContentType="application/vnd.openxmlformats-officedocument.drawingml.chart+xml"/>
  <Override PartName="/ppt/theme/themeOverride4.xml" ContentType="application/vnd.openxmlformats-officedocument.themeOverride+xml"/>
  <Override PartName="/ppt/charts/chart6.xml" ContentType="application/vnd.openxmlformats-officedocument.drawingml.chart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3" r:id="rId16"/>
    <p:sldId id="272" r:id="rId17"/>
    <p:sldId id="271" r:id="rId18"/>
    <p:sldId id="274" r:id="rId19"/>
    <p:sldId id="275" r:id="rId20"/>
    <p:sldId id="276" r:id="rId21"/>
    <p:sldId id="278" r:id="rId22"/>
    <p:sldId id="279" r:id="rId23"/>
    <p:sldId id="280" r:id="rId24"/>
    <p:sldId id="281" r:id="rId25"/>
    <p:sldId id="282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4" r:id="rId35"/>
    <p:sldId id="292" r:id="rId36"/>
    <p:sldId id="297" r:id="rId37"/>
    <p:sldId id="308" r:id="rId38"/>
    <p:sldId id="309" r:id="rId39"/>
    <p:sldId id="310" r:id="rId40"/>
    <p:sldId id="311" r:id="rId41"/>
    <p:sldId id="307" r:id="rId42"/>
    <p:sldId id="298" r:id="rId43"/>
    <p:sldId id="295" r:id="rId44"/>
    <p:sldId id="296" r:id="rId45"/>
  </p:sldIdLst>
  <p:sldSz cx="9144000" cy="6858000" type="screen4x3"/>
  <p:notesSz cx="6858000" cy="9144000"/>
  <p:embeddedFontLst>
    <p:embeddedFont>
      <p:font typeface="아리따-돋움(TTF)-SemiBold" pitchFamily="18" charset="-127"/>
      <p:regular r:id="rId47"/>
    </p:embeddedFont>
    <p:embeddedFont>
      <p:font typeface="부산체_가칭" pitchFamily="18" charset="-127"/>
      <p:regular r:id="rId48"/>
    </p:embeddedFont>
    <p:embeddedFont>
      <p:font typeface="맑은 고딕" pitchFamily="50" charset="-127"/>
      <p:regular r:id="rId49"/>
      <p:bold r:id="rId50"/>
    </p:embeddedFont>
    <p:embeddedFont>
      <p:font typeface="나눔고딕 ExtraBold" pitchFamily="50" charset="-127"/>
      <p:bold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A37D"/>
    <a:srgbClr val="F6F5F3"/>
    <a:srgbClr val="272727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314" autoAdjust="0"/>
  </p:normalViewPr>
  <p:slideViewPr>
    <p:cSldViewPr>
      <p:cViewPr>
        <p:scale>
          <a:sx n="70" d="100"/>
          <a:sy n="70" d="100"/>
        </p:scale>
        <p:origin x="-1896" y="-336"/>
      </p:cViewPr>
      <p:guideLst>
        <p:guide orient="horz" pos="2160"/>
        <p:guide orient="horz" pos="51"/>
        <p:guide orient="horz" pos="4269"/>
        <p:guide orient="horz" pos="187"/>
        <p:guide orient="horz" pos="4133"/>
        <p:guide orient="horz" pos="572"/>
        <p:guide pos="2880"/>
        <p:guide pos="226"/>
        <p:guide pos="55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_2.xlsx"/><Relationship Id="rId1" Type="http://schemas.openxmlformats.org/officeDocument/2006/relationships/themeOverride" Target="../theme/themeOverride1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_3.xlsx"/><Relationship Id="rId1" Type="http://schemas.openxmlformats.org/officeDocument/2006/relationships/themeOverride" Target="../theme/themeOverride2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_4.xlsx"/><Relationship Id="rId1" Type="http://schemas.openxmlformats.org/officeDocument/2006/relationships/themeOverride" Target="../theme/themeOverride3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_5.xlsx"/><Relationship Id="rId1" Type="http://schemas.openxmlformats.org/officeDocument/2006/relationships/themeOverride" Target="../theme/themeOverrid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6.xlsx"/><Relationship Id="rId2" Type="http://schemas.openxmlformats.org/officeDocument/2006/relationships/image" Target="../media/image57.jpeg"/><Relationship Id="rId1" Type="http://schemas.openxmlformats.org/officeDocument/2006/relationships/image" Target="../media/image56.jpe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8619479608524334E-3"/>
          <c:y val="6.7806673575431641E-3"/>
          <c:w val="0.67072967502255842"/>
          <c:h val="0.766806742213493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PM 2.5</c:v>
                </c:pt>
              </c:strCache>
            </c:strRef>
          </c:tx>
          <c:spPr>
            <a:solidFill>
              <a:srgbClr val="272727"/>
            </a:solidFill>
          </c:spPr>
          <c:dPt>
            <c:idx val="0"/>
            <c:bubble3D val="0"/>
            <c:spPr>
              <a:solidFill>
                <a:srgbClr val="C3A37D"/>
              </a:solidFill>
            </c:spPr>
          </c:dPt>
          <c:dPt>
            <c:idx val="1"/>
            <c:bubble3D val="0"/>
            <c:spPr>
              <a:solidFill>
                <a:srgbClr val="34352D"/>
              </a:solidFill>
            </c:spPr>
          </c:dPt>
          <c:dLbls>
            <c:dLbl>
              <c:idx val="0"/>
              <c:layout>
                <c:manualLayout>
                  <c:x val="-0.29619680856260272"/>
                  <c:y val="-7.4831393961690959E-2"/>
                </c:manualLayout>
              </c:layout>
              <c:tx>
                <c:rich>
                  <a:bodyPr/>
                  <a:lstStyle/>
                  <a:p>
                    <a:endParaRPr lang="en-US" altLang="ko-KR" dirty="0" smtClean="0">
                      <a:solidFill>
                        <a:srgbClr val="F6F5F3"/>
                      </a:solidFill>
                    </a:endParaRPr>
                  </a:p>
                  <a:p>
                    <a:r>
                      <a:rPr lang="en-US" altLang="ko-KR" dirty="0" smtClean="0">
                        <a:solidFill>
                          <a:srgbClr val="F6F5F3"/>
                        </a:solidFill>
                      </a:rPr>
                      <a:t>49.4</a:t>
                    </a:r>
                    <a:endParaRPr lang="en-US" altLang="ko-KR" dirty="0">
                      <a:solidFill>
                        <a:srgbClr val="F6F5F3"/>
                      </a:solidFill>
                    </a:endParaRP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8.142717860443488E-2"/>
                  <c:y val="-2.1263575449722343E-4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 smtClean="0">
                        <a:solidFill>
                          <a:srgbClr val="F6F5F3"/>
                        </a:solidFill>
                      </a:rPr>
                      <a:t>50.6</a:t>
                    </a:r>
                    <a:endParaRPr lang="en-US" altLang="ko-KR" dirty="0">
                      <a:solidFill>
                        <a:srgbClr val="F6F5F3"/>
                      </a:solidFill>
                    </a:endParaRP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Ref>
              <c:f>Sheet1!$A$2:$A$3</c:f>
              <c:strCache>
                <c:ptCount val="2"/>
                <c:pt idx="0">
                  <c:v>국내</c:v>
                </c:pt>
                <c:pt idx="1">
                  <c:v>국외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49.4</c:v>
                </c:pt>
                <c:pt idx="1">
                  <c:v>50.6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7523139352754172"/>
          <c:y val="0.11856299584681576"/>
          <c:w val="0.58878479445202236"/>
          <c:h val="0.6915206256624166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PM 2.5</c:v>
                </c:pt>
              </c:strCache>
            </c:strRef>
          </c:tx>
          <c:spPr>
            <a:solidFill>
              <a:srgbClr val="C3A37D"/>
            </a:solidFill>
          </c:spPr>
          <c:dPt>
            <c:idx val="1"/>
            <c:bubble3D val="0"/>
            <c:spPr>
              <a:solidFill>
                <a:srgbClr val="34352D"/>
              </a:solidFill>
            </c:spPr>
          </c:dPt>
          <c:dLbls>
            <c:dLbl>
              <c:idx val="0"/>
              <c:layout>
                <c:manualLayout>
                  <c:x val="-0.23234725462602929"/>
                  <c:y val="7.4376214681645708E-2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smtClean="0">
                        <a:solidFill>
                          <a:srgbClr val="F6F5F3"/>
                        </a:solidFill>
                      </a:rPr>
                      <a:t>37.1</a:t>
                    </a:r>
                    <a:endParaRPr lang="en-US" altLang="ko-KR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0.2624245454208794"/>
                  <c:y val="-0.129293643967551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 smtClean="0">
                        <a:solidFill>
                          <a:srgbClr val="F6F5F3"/>
                        </a:solidFill>
                      </a:rPr>
                      <a:t>62.9</a:t>
                    </a:r>
                    <a:endParaRPr lang="en-US" altLang="ko-KR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>
                    <a:solidFill>
                      <a:srgbClr val="F6F5F3"/>
                    </a:solidFill>
                  </a:defRPr>
                </a:pPr>
                <a:endParaRPr lang="ko-KR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Ref>
              <c:f>Sheet1!$A$2:$A$3</c:f>
              <c:strCache>
                <c:ptCount val="2"/>
                <c:pt idx="0">
                  <c:v>국내</c:v>
                </c:pt>
                <c:pt idx="1">
                  <c:v>국외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37.1</c:v>
                </c:pt>
                <c:pt idx="1">
                  <c:v>62.9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/>
      </a:pPr>
      <a:endParaRPr lang="ko-KR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3.1704223787341321E-2"/>
          <c:y val="9.3145462205355481E-3"/>
          <c:w val="0.67327965124375844"/>
          <c:h val="0.6796457031836166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PM 2.5</c:v>
                </c:pt>
              </c:strCache>
            </c:strRef>
          </c:tx>
          <c:spPr>
            <a:solidFill>
              <a:srgbClr val="C3A37D"/>
            </a:solidFill>
          </c:spPr>
          <c:dPt>
            <c:idx val="1"/>
            <c:bubble3D val="0"/>
            <c:spPr>
              <a:solidFill>
                <a:srgbClr val="34352D"/>
              </a:solidFill>
            </c:spPr>
          </c:dPt>
          <c:dLbls>
            <c:dLbl>
              <c:idx val="0"/>
              <c:layout>
                <c:manualLayout>
                  <c:x val="-0.2919652120030482"/>
                  <c:y val="1.2373930830773119E-2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 smtClean="0">
                        <a:solidFill>
                          <a:srgbClr val="F6F5F3"/>
                        </a:solidFill>
                      </a:rPr>
                      <a:t>48.9</a:t>
                    </a:r>
                    <a:endParaRPr lang="en-US" altLang="ko-KR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0.11375653096447813"/>
                  <c:y val="-1.7884498286763393E-2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 smtClean="0">
                        <a:solidFill>
                          <a:srgbClr val="F6F5F3"/>
                        </a:solidFill>
                      </a:rPr>
                      <a:t>51.1</a:t>
                    </a:r>
                    <a:endParaRPr lang="en-US" altLang="ko-KR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numFmt formatCode="General" sourceLinked="0"/>
            <c:txPr>
              <a:bodyPr/>
              <a:lstStyle/>
              <a:p>
                <a:pPr>
                  <a:defRPr>
                    <a:solidFill>
                      <a:srgbClr val="F6F5F3"/>
                    </a:solidFill>
                  </a:defRPr>
                </a:pPr>
                <a:endParaRPr lang="ko-KR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Ref>
              <c:f>Sheet1!$A$2:$A$3</c:f>
              <c:strCache>
                <c:ptCount val="2"/>
                <c:pt idx="0">
                  <c:v>국내</c:v>
                </c:pt>
                <c:pt idx="1">
                  <c:v>국외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48.9</c:v>
                </c:pt>
                <c:pt idx="1">
                  <c:v>51.1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/>
      </a:pPr>
      <a:endParaRPr lang="ko-KR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9.4350474822514734E-3"/>
          <c:y val="1.8844084831791702E-3"/>
          <c:w val="0.6751262643927417"/>
          <c:h val="0.7537703356008715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PM 2.5</c:v>
                </c:pt>
              </c:strCache>
            </c:strRef>
          </c:tx>
          <c:spPr>
            <a:solidFill>
              <a:srgbClr val="F6F5F3"/>
            </a:solidFill>
          </c:spPr>
          <c:dPt>
            <c:idx val="0"/>
            <c:bubble3D val="0"/>
            <c:spPr>
              <a:solidFill>
                <a:srgbClr val="C3A37D"/>
              </a:solidFill>
            </c:spPr>
          </c:dPt>
          <c:dPt>
            <c:idx val="1"/>
            <c:bubble3D val="0"/>
            <c:spPr>
              <a:solidFill>
                <a:srgbClr val="34352D"/>
              </a:solidFill>
            </c:spPr>
          </c:dPt>
          <c:dLbls>
            <c:dLbl>
              <c:idx val="0"/>
              <c:layout>
                <c:manualLayout>
                  <c:x val="-0.23234707979101279"/>
                  <c:y val="0.12397047427389744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 smtClean="0">
                        <a:solidFill>
                          <a:srgbClr val="F6F5F3"/>
                        </a:solidFill>
                      </a:rPr>
                      <a:t>33.9</a:t>
                    </a:r>
                    <a:endParaRPr lang="en-US" altLang="ko-KR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0.11929323030096706"/>
                  <c:y val="-0.16786725572329952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 smtClean="0">
                        <a:solidFill>
                          <a:srgbClr val="F6F5F3"/>
                        </a:solidFill>
                      </a:rPr>
                      <a:t>66.1</a:t>
                    </a:r>
                    <a:endParaRPr lang="en-US" altLang="ko-KR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>
                    <a:solidFill>
                      <a:srgbClr val="F6F5F3"/>
                    </a:solidFill>
                  </a:defRPr>
                </a:pPr>
                <a:endParaRPr lang="ko-KR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Ref>
              <c:f>Sheet1!$A$2:$A$3</c:f>
              <c:strCache>
                <c:ptCount val="2"/>
                <c:pt idx="0">
                  <c:v>국내</c:v>
                </c:pt>
                <c:pt idx="1">
                  <c:v>국외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33.9</c:v>
                </c:pt>
                <c:pt idx="1">
                  <c:v>66.099999999999994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/>
      </a:pPr>
      <a:endParaRPr lang="ko-KR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1.8326602208518301E-2"/>
          <c:y val="0"/>
          <c:w val="0.69009898743645071"/>
          <c:h val="0.7325990547291160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PM 2.5</c:v>
                </c:pt>
              </c:strCache>
            </c:strRef>
          </c:tx>
          <c:spPr>
            <a:solidFill>
              <a:srgbClr val="F6F5F3"/>
            </a:solidFill>
          </c:spPr>
          <c:dPt>
            <c:idx val="0"/>
            <c:bubble3D val="0"/>
            <c:spPr>
              <a:solidFill>
                <a:srgbClr val="C3A37D"/>
              </a:solidFill>
            </c:spPr>
          </c:dPt>
          <c:dPt>
            <c:idx val="1"/>
            <c:bubble3D val="0"/>
            <c:spPr>
              <a:solidFill>
                <a:srgbClr val="34352D"/>
              </a:solidFill>
            </c:spPr>
          </c:dPt>
          <c:dLbls>
            <c:dLbl>
              <c:idx val="0"/>
              <c:layout>
                <c:manualLayout>
                  <c:x val="-0.27209261568745885"/>
                  <c:y val="4.8005657837853773E-2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 smtClean="0">
                        <a:solidFill>
                          <a:srgbClr val="F6F5F3"/>
                        </a:solidFill>
                      </a:rPr>
                      <a:t>41.6</a:t>
                    </a:r>
                    <a:endParaRPr lang="en-US" altLang="ko-KR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0.13822094884605937"/>
                  <c:y val="-5.0181749320075235E-2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 smtClean="0">
                        <a:solidFill>
                          <a:srgbClr val="F6F5F3"/>
                        </a:solidFill>
                      </a:rPr>
                      <a:t>58.4</a:t>
                    </a:r>
                    <a:endParaRPr lang="en-US" altLang="ko-KR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>
                    <a:solidFill>
                      <a:srgbClr val="F6F5F3"/>
                    </a:solidFill>
                  </a:defRPr>
                </a:pPr>
                <a:endParaRPr lang="ko-KR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Ref>
              <c:f>Sheet1!$A$2:$A$3</c:f>
              <c:strCache>
                <c:ptCount val="2"/>
                <c:pt idx="0">
                  <c:v>국내</c:v>
                </c:pt>
                <c:pt idx="1">
                  <c:v>국외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41.6</c:v>
                </c:pt>
                <c:pt idx="1">
                  <c:v>58.4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/>
      </a:pPr>
      <a:endParaRPr lang="ko-KR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dPt>
            <c:idx val="0"/>
            <c:bubble3D val="0"/>
            <c:spPr>
              <a:solidFill>
                <a:srgbClr val="392922"/>
              </a:solidFill>
            </c:spPr>
          </c:dPt>
          <c:dPt>
            <c:idx val="4"/>
            <c:bubble3D val="0"/>
            <c:spPr>
              <a:blipFill dpi="0" rotWithShape="1">
                <a:blip xmlns:r="http://schemas.openxmlformats.org/officeDocument/2006/relationships" r:embed="rId1"/>
                <a:srcRect/>
                <a:tile tx="0" ty="0" sx="10000" sy="10000" flip="none" algn="tl"/>
              </a:blipFill>
            </c:spPr>
          </c:dPt>
          <c:dPt>
            <c:idx val="5"/>
            <c:bubble3D val="0"/>
            <c:spPr>
              <a:solidFill>
                <a:schemeClr val="bg2">
                  <a:lumMod val="75000"/>
                </a:schemeClr>
              </a:solidFill>
            </c:spPr>
          </c:dPt>
          <c:dPt>
            <c:idx val="6"/>
            <c:bubble3D val="0"/>
            <c:spPr>
              <a:blipFill dpi="0" rotWithShape="1">
                <a:blip xmlns:r="http://schemas.openxmlformats.org/officeDocument/2006/relationships" r:embed="rId2"/>
                <a:srcRect/>
                <a:stretch>
                  <a:fillRect/>
                </a:stretch>
              </a:blipFill>
            </c:spPr>
          </c:dPt>
          <c:dPt>
            <c:idx val="7"/>
            <c:bubble3D val="0"/>
            <c:spPr>
              <a:solidFill>
                <a:srgbClr val="CFBFA5"/>
              </a:solidFill>
            </c:spPr>
          </c:dPt>
          <c:dPt>
            <c:idx val="11"/>
            <c:bubble3D val="0"/>
            <c:spPr>
              <a:solidFill>
                <a:srgbClr val="FDE2D0"/>
              </a:solidFill>
            </c:spPr>
          </c:dPt>
          <c:cat>
            <c:strRef>
              <c:f>Sheet1!$A$2:$A$13</c:f>
              <c:strCache>
                <c:ptCount val="12"/>
                <c:pt idx="0">
                  <c:v>01.식료품 · 비주류음료 (원)</c:v>
                </c:pt>
                <c:pt idx="1">
                  <c:v>02.주류 · 담배 (원)</c:v>
                </c:pt>
                <c:pt idx="2">
                  <c:v>03.의류 · 신발 (원)</c:v>
                </c:pt>
                <c:pt idx="3">
                  <c:v>04.주거 · 수도 · 광열 (원)</c:v>
                </c:pt>
                <c:pt idx="4">
                  <c:v>05.가정용품 · 가사서비스 (원)</c:v>
                </c:pt>
                <c:pt idx="5">
                  <c:v>06.보건 (원)</c:v>
                </c:pt>
                <c:pt idx="6">
                  <c:v>07.교통 (원)</c:v>
                </c:pt>
                <c:pt idx="7">
                  <c:v>08.통신 (원)</c:v>
                </c:pt>
                <c:pt idx="8">
                  <c:v>09.오락 · 문화 (원)</c:v>
                </c:pt>
                <c:pt idx="9">
                  <c:v>10.교육 (원)</c:v>
                </c:pt>
                <c:pt idx="10">
                  <c:v>11.음식 · 숙박 (원)</c:v>
                </c:pt>
                <c:pt idx="11">
                  <c:v>12.기타상품 · 서비스 (원)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359328</c:v>
                </c:pt>
                <c:pt idx="1">
                  <c:v>39292</c:v>
                </c:pt>
                <c:pt idx="2">
                  <c:v>182545</c:v>
                </c:pt>
                <c:pt idx="3">
                  <c:v>296169</c:v>
                </c:pt>
                <c:pt idx="4">
                  <c:v>126770</c:v>
                </c:pt>
                <c:pt idx="5">
                  <c:v>178218</c:v>
                </c:pt>
                <c:pt idx="6">
                  <c:v>435647</c:v>
                </c:pt>
                <c:pt idx="7">
                  <c:v>153429</c:v>
                </c:pt>
                <c:pt idx="8">
                  <c:v>200304</c:v>
                </c:pt>
                <c:pt idx="9">
                  <c:v>225791</c:v>
                </c:pt>
                <c:pt idx="10">
                  <c:v>419382</c:v>
                </c:pt>
                <c:pt idx="11">
                  <c:v>227586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0"/>
      </c:doughnutChart>
    </c:plotArea>
    <c:plotVisOnly val="1"/>
    <c:dispBlanksAs val="zero"/>
    <c:showDLblsOverMax val="0"/>
  </c:chart>
  <c:txPr>
    <a:bodyPr/>
    <a:lstStyle/>
    <a:p>
      <a:pPr>
        <a:defRPr sz="1800"/>
      </a:pPr>
      <a:endParaRPr lang="ko-KR"/>
    </a:p>
  </c:txPr>
  <c:externalData r:id="rId3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B56D6B-1869-4AEE-936D-7301EC38C602}" type="datetimeFigureOut">
              <a:rPr lang="ko-KR" altLang="en-US" smtClean="0"/>
              <a:t>2019-01-23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5D829-9A5C-4DC3-A7FA-67FD89841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659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5D829-9A5C-4DC3-A7FA-67FD89841EC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156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5D829-9A5C-4DC3-A7FA-67FD89841ECF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156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5B20-5B9A-4B54-8E28-25FDABDF0D8D}" type="datetimeFigureOut">
              <a:rPr lang="ko-KR" altLang="en-US" smtClean="0"/>
              <a:t>2019-01-23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96DB5-0F0B-4DC3-B2CA-67EB878B73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319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5B20-5B9A-4B54-8E28-25FDABDF0D8D}" type="datetimeFigureOut">
              <a:rPr lang="ko-KR" altLang="en-US" smtClean="0"/>
              <a:t>2019-01-23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96DB5-0F0B-4DC3-B2CA-67EB878B73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668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5B20-5B9A-4B54-8E28-25FDABDF0D8D}" type="datetimeFigureOut">
              <a:rPr lang="ko-KR" altLang="en-US" smtClean="0"/>
              <a:t>2019-01-23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96DB5-0F0B-4DC3-B2CA-67EB878B73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052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5B20-5B9A-4B54-8E28-25FDABDF0D8D}" type="datetimeFigureOut">
              <a:rPr lang="ko-KR" altLang="en-US" smtClean="0"/>
              <a:t>2019-01-23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96DB5-0F0B-4DC3-B2CA-67EB878B73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841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5B20-5B9A-4B54-8E28-25FDABDF0D8D}" type="datetimeFigureOut">
              <a:rPr lang="ko-KR" altLang="en-US" smtClean="0"/>
              <a:t>2019-01-23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96DB5-0F0B-4DC3-B2CA-67EB878B73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421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5B20-5B9A-4B54-8E28-25FDABDF0D8D}" type="datetimeFigureOut">
              <a:rPr lang="ko-KR" altLang="en-US" smtClean="0"/>
              <a:t>2019-01-23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96DB5-0F0B-4DC3-B2CA-67EB878B73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190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5B20-5B9A-4B54-8E28-25FDABDF0D8D}" type="datetimeFigureOut">
              <a:rPr lang="ko-KR" altLang="en-US" smtClean="0"/>
              <a:t>2019-01-23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96DB5-0F0B-4DC3-B2CA-67EB878B73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528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5B20-5B9A-4B54-8E28-25FDABDF0D8D}" type="datetimeFigureOut">
              <a:rPr lang="ko-KR" altLang="en-US" smtClean="0"/>
              <a:t>2019-01-23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96DB5-0F0B-4DC3-B2CA-67EB878B73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00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5B20-5B9A-4B54-8E28-25FDABDF0D8D}" type="datetimeFigureOut">
              <a:rPr lang="ko-KR" altLang="en-US" smtClean="0"/>
              <a:t>2019-01-23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96DB5-0F0B-4DC3-B2CA-67EB878B73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763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5B20-5B9A-4B54-8E28-25FDABDF0D8D}" type="datetimeFigureOut">
              <a:rPr lang="ko-KR" altLang="en-US" smtClean="0"/>
              <a:t>2019-01-23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96DB5-0F0B-4DC3-B2CA-67EB878B73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659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5B20-5B9A-4B54-8E28-25FDABDF0D8D}" type="datetimeFigureOut">
              <a:rPr lang="ko-KR" altLang="en-US" smtClean="0"/>
              <a:t>2019-01-23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96DB5-0F0B-4DC3-B2CA-67EB878B73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684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A5B20-5B9A-4B54-8E28-25FDABDF0D8D}" type="datetimeFigureOut">
              <a:rPr lang="ko-KR" altLang="en-US" smtClean="0"/>
              <a:t>2019-01-23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96DB5-0F0B-4DC3-B2CA-67EB878B73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887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hpjZnUQ4Z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group.ml/kid.html" TargetMode="External"/><Relationship Id="rId4" Type="http://schemas.openxmlformats.org/officeDocument/2006/relationships/hyperlink" Target="http://bgroup.ml/kid2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group.ml/no2.html" TargetMode="External"/><Relationship Id="rId4" Type="http://schemas.openxmlformats.org/officeDocument/2006/relationships/hyperlink" Target="http://bgroup.ml/no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news.wowtv.co.kr/NewsCenter/News/Read?articleId=A201901180376&amp;t=NNv" TargetMode="External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hyperlink" Target="http://news.kbs.co.kr/news/view.do?ncd=4102619&amp;ref=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mnews.imbc.com/replay/2018/nwtoday/article/5085830_22669.html" TargetMode="External"/><Relationship Id="rId5" Type="http://schemas.openxmlformats.org/officeDocument/2006/relationships/image" Target="../media/image53.png"/><Relationship Id="rId4" Type="http://schemas.openxmlformats.org/officeDocument/2006/relationships/hyperlink" Target="https://www.yna.co.kr/view/AKR20190107070000003?input=1195m" TargetMode="External"/><Relationship Id="rId9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bgroup.ml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group.ml/no2.html" TargetMode="External"/><Relationship Id="rId4" Type="http://schemas.openxmlformats.org/officeDocument/2006/relationships/hyperlink" Target="http://bgroup.ml/kid.html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bgroup.ml/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K-g0krLEc4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</p:spPr>
        </p:pic>
        <p:sp>
          <p:nvSpPr>
            <p:cNvPr id="6" name="직사각형 5"/>
            <p:cNvSpPr/>
            <p:nvPr/>
          </p:nvSpPr>
          <p:spPr>
            <a:xfrm>
              <a:off x="0" y="4005064"/>
              <a:ext cx="7236296" cy="2852936"/>
            </a:xfrm>
            <a:prstGeom prst="rect">
              <a:avLst/>
            </a:prstGeom>
            <a:solidFill>
              <a:srgbClr val="2727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59632" y="4313374"/>
              <a:ext cx="5544616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200" b="1" spc="-300" dirty="0" smtClean="0">
                  <a:ln w="12700">
                    <a:solidFill>
                      <a:srgbClr val="272727"/>
                    </a:solidFill>
                  </a:ln>
                  <a:solidFill>
                    <a:srgbClr val="F6F5F3"/>
                  </a:solidFill>
                  <a:latin typeface="부산체_가칭" pitchFamily="18" charset="-127"/>
                  <a:ea typeface="부산체_가칭" pitchFamily="18" charset="-127"/>
                  <a:cs typeface="Arial" pitchFamily="34" charset="0"/>
                </a:rPr>
                <a:t>B GROUP</a:t>
              </a:r>
            </a:p>
            <a:p>
              <a:r>
                <a:rPr lang="en-US" altLang="ko-KR" sz="7200" b="1" spc="-300" dirty="0" smtClean="0">
                  <a:ln w="12700">
                    <a:solidFill>
                      <a:srgbClr val="272727"/>
                    </a:solidFill>
                  </a:ln>
                  <a:solidFill>
                    <a:srgbClr val="C3A37D"/>
                  </a:solidFill>
                  <a:latin typeface="부산체_가칭" pitchFamily="18" charset="-127"/>
                  <a:ea typeface="부산체_가칭" pitchFamily="18" charset="-127"/>
                  <a:cs typeface="Arial" pitchFamily="34" charset="0"/>
                </a:rPr>
                <a:t>FINE DUST</a:t>
              </a:r>
              <a:endParaRPr lang="ko-KR" altLang="en-US" sz="7200" b="1" spc="-300" dirty="0">
                <a:ln w="12700">
                  <a:solidFill>
                    <a:srgbClr val="272727"/>
                  </a:solidFill>
                </a:ln>
                <a:solidFill>
                  <a:srgbClr val="C3A37D"/>
                </a:solidFill>
                <a:latin typeface="부산체_가칭" pitchFamily="18" charset="-127"/>
                <a:ea typeface="부산체_가칭" pitchFamily="18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118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8775" y="80963"/>
            <a:ext cx="145047" cy="215900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98876" y="80963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대한민</a:t>
            </a:r>
            <a:r>
              <a:rPr lang="ko-KR" altLang="en-US" sz="140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국</a:t>
            </a:r>
            <a:endParaRPr lang="ko-KR" altLang="en-US" sz="1400" dirty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92180" y="907380"/>
            <a:ext cx="2593045" cy="5041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대한민국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 미세먼지 </a:t>
            </a:r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연평균 농도가</a:t>
            </a:r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2012~2013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년 사이 </a:t>
            </a:r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풍속이 약해져 나타난 </a:t>
            </a:r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악영향으로 잠시 올랐으나</a:t>
            </a:r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전반적으로 </a:t>
            </a:r>
            <a:r>
              <a:rPr lang="ko-KR" altLang="en-US" sz="1400" b="1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하락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 추세를</a:t>
            </a:r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 보임을 알 수 있다</a:t>
            </a:r>
            <a:r>
              <a: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.</a:t>
            </a:r>
          </a:p>
          <a:p>
            <a:pPr algn="ctr"/>
            <a:endParaRPr lang="en-US" altLang="ko-KR" sz="1400" dirty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PM 2.5 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환경기준이</a:t>
            </a:r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 3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월 </a:t>
            </a:r>
            <a:r>
              <a:rPr lang="ko-KR" altLang="en-US" sz="1400" dirty="0" err="1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개정전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r>
              <a: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25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에</a:t>
            </a:r>
            <a:r>
              <a:rPr lang="ko-KR" altLang="en-US" sz="1400" dirty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서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세계기준인 </a:t>
            </a:r>
            <a:r>
              <a: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15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로 </a:t>
            </a:r>
            <a:r>
              <a:rPr lang="ko-KR" altLang="en-US" sz="1400" dirty="0" err="1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강화되고나서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 모든 도시가 다 </a:t>
            </a:r>
            <a:r>
              <a:rPr lang="ko-KR" altLang="en-US" sz="1400" b="1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초과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중인 상황</a:t>
            </a:r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(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경기지역은 </a:t>
            </a:r>
            <a:r>
              <a: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PM10 PM2.5 </a:t>
            </a: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모두 초과하였다</a:t>
            </a:r>
            <a:r>
              <a: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.)</a:t>
            </a:r>
            <a:endParaRPr lang="ko-KR" altLang="en-US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897128"/>
            <a:ext cx="5833405" cy="23734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4" y="3270539"/>
            <a:ext cx="5833405" cy="267941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98876" y="6561138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출처 </a:t>
            </a:r>
            <a:r>
              <a:rPr lang="en-US" altLang="ko-KR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: </a:t>
            </a:r>
            <a:r>
              <a:rPr lang="ko-KR" altLang="en-US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통계청</a:t>
            </a:r>
            <a:endParaRPr lang="ko-KR" altLang="en-US" sz="1400" dirty="0">
              <a:solidFill>
                <a:srgbClr val="C3A37D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65926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8775" y="80963"/>
            <a:ext cx="145047" cy="215900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98876" y="80963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주요도</a:t>
            </a:r>
            <a:r>
              <a:rPr lang="ko-KR" altLang="en-US" sz="1400" dirty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192180" y="908050"/>
            <a:ext cx="2593045" cy="5041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배출비율이 </a:t>
            </a:r>
            <a:r>
              <a:rPr lang="ko-KR" altLang="en-US" sz="1400" b="1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울산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이 가장 높고</a:t>
            </a:r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ko-KR" altLang="en-US" sz="1400" b="1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광주 대전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이 낮음을 알 수 있다</a:t>
            </a:r>
            <a:r>
              <a: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.</a:t>
            </a:r>
          </a:p>
          <a:p>
            <a:pPr algn="ctr"/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2015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년 기준</a:t>
            </a:r>
            <a:endParaRPr lang="ko-KR" altLang="en-US" sz="1400" dirty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0" r="3770"/>
          <a:stretch/>
        </p:blipFill>
        <p:spPr>
          <a:xfrm>
            <a:off x="358774" y="3299123"/>
            <a:ext cx="5833405" cy="300079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0" t="3951" r="10714"/>
          <a:stretch/>
        </p:blipFill>
        <p:spPr>
          <a:xfrm>
            <a:off x="342404" y="496549"/>
            <a:ext cx="5849776" cy="291883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98876" y="6561138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출처 </a:t>
            </a:r>
            <a:r>
              <a:rPr lang="en-US" altLang="ko-KR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: </a:t>
            </a:r>
            <a:r>
              <a:rPr lang="ko-KR" altLang="en-US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통계청</a:t>
            </a:r>
            <a:endParaRPr lang="ko-KR" altLang="en-US" sz="1400" dirty="0">
              <a:solidFill>
                <a:srgbClr val="C3A37D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22951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8775" y="80963"/>
            <a:ext cx="145047" cy="215900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98876" y="80963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주요도시 </a:t>
            </a:r>
            <a:r>
              <a:rPr lang="ko-KR" altLang="en-US" sz="1400" dirty="0" err="1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오염원별</a:t>
            </a:r>
            <a:endParaRPr lang="ko-KR" altLang="en-US" sz="1400" dirty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92180" y="908050"/>
            <a:ext cx="2593045" cy="5041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울산 대구는 </a:t>
            </a:r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ko-KR" altLang="en-US" sz="1400" b="1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제조업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연소로 인한 </a:t>
            </a:r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미세먼지 배출이 </a:t>
            </a:r>
            <a:r>
              <a:rPr lang="ko-KR" altLang="en-US" sz="1400" dirty="0" err="1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눈에띄고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endParaRPr lang="en-US" altLang="ko-KR" sz="1400" dirty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서울 부산 인천은</a:t>
            </a:r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ko-KR" altLang="en-US" sz="1400" b="1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이동오염원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으로 인한</a:t>
            </a:r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미세먼지 배출이 </a:t>
            </a:r>
            <a:r>
              <a:rPr lang="ko-KR" altLang="en-US" sz="1400" dirty="0" err="1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비중이높다</a:t>
            </a:r>
            <a:r>
              <a: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.</a:t>
            </a:r>
          </a:p>
          <a:p>
            <a:pPr algn="ctr"/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2015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년 기준</a:t>
            </a:r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4" y="918089"/>
            <a:ext cx="5833405" cy="23664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3266887"/>
            <a:ext cx="5833404" cy="268306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98876" y="6561138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출처 </a:t>
            </a:r>
            <a:r>
              <a:rPr lang="en-US" altLang="ko-KR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: </a:t>
            </a:r>
            <a:r>
              <a:rPr lang="ko-KR" altLang="en-US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통계청</a:t>
            </a:r>
            <a:endParaRPr lang="ko-KR" altLang="en-US" sz="1400" dirty="0">
              <a:solidFill>
                <a:srgbClr val="C3A37D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28009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6512" y="0"/>
            <a:ext cx="4728350" cy="6866620"/>
          </a:xfrm>
          <a:prstGeom prst="rect">
            <a:avLst/>
          </a:pr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35596" y="2924944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대</a:t>
            </a:r>
            <a:r>
              <a:rPr lang="ko-KR" altLang="en-US" sz="3600" b="1" dirty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구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012232" y="2960948"/>
            <a:ext cx="2515652" cy="0"/>
          </a:xfrm>
          <a:prstGeom prst="line">
            <a:avLst/>
          </a:prstGeom>
          <a:ln>
            <a:solidFill>
              <a:srgbClr val="F6F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12232" y="3573016"/>
            <a:ext cx="2515652" cy="0"/>
          </a:xfrm>
          <a:prstGeom prst="line">
            <a:avLst/>
          </a:prstGeom>
          <a:ln>
            <a:solidFill>
              <a:srgbClr val="F6F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4571849" y="1056822"/>
            <a:ext cx="4213376" cy="4752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68044" y="2672916"/>
            <a:ext cx="28443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대구 특수성 </a:t>
            </a:r>
            <a:endParaRPr lang="en-US" altLang="ko-KR" dirty="0" smtClean="0">
              <a:solidFill>
                <a:srgbClr val="F6F5F3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r>
              <a:rPr lang="ko-KR" altLang="en-US" dirty="0" err="1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오염원별</a:t>
            </a:r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 배출량</a:t>
            </a:r>
            <a:endParaRPr lang="en-US" altLang="ko-KR" dirty="0" smtClean="0">
              <a:solidFill>
                <a:srgbClr val="F6F5F3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r>
              <a:rPr lang="ko-KR" altLang="en-US" dirty="0" err="1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오염원별</a:t>
            </a:r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 비중</a:t>
            </a:r>
            <a:endParaRPr lang="en-US" altLang="ko-KR" dirty="0" smtClean="0">
              <a:solidFill>
                <a:srgbClr val="F6F5F3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r>
              <a:rPr lang="ko-KR" altLang="en-US" dirty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구</a:t>
            </a:r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별 비율</a:t>
            </a:r>
            <a:endParaRPr lang="en-US" altLang="ko-KR" dirty="0" smtClean="0">
              <a:solidFill>
                <a:srgbClr val="F6F5F3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미세먼지 분포</a:t>
            </a:r>
            <a:endParaRPr lang="ko-KR" altLang="en-US" dirty="0">
              <a:solidFill>
                <a:srgbClr val="F6F5F3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3625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" y="296652"/>
            <a:ext cx="9142178" cy="655214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98876" y="6561138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출처 </a:t>
            </a:r>
            <a:r>
              <a:rPr lang="en-US" altLang="ko-KR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: </a:t>
            </a:r>
            <a:r>
              <a:rPr lang="en-US" altLang="ko-KR" sz="1400" dirty="0" smtClean="0">
                <a:solidFill>
                  <a:srgbClr val="C3A37D"/>
                </a:solidFill>
                <a:latin typeface="부산체_가칭" pitchFamily="18" charset="-127"/>
                <a:ea typeface="부산체_가칭" pitchFamily="18" charset="-127"/>
              </a:rPr>
              <a:t>NEWSIS</a:t>
            </a:r>
            <a:endParaRPr lang="ko-KR" altLang="en-US" sz="1400" dirty="0">
              <a:solidFill>
                <a:srgbClr val="C3A37D"/>
              </a:solidFill>
              <a:latin typeface="부산체_가칭" pitchFamily="18" charset="-127"/>
              <a:ea typeface="부산체_가칭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508" y="440878"/>
            <a:ext cx="9144000" cy="6120470"/>
          </a:xfrm>
          <a:custGeom>
            <a:avLst/>
            <a:gdLst/>
            <a:ahLst/>
            <a:cxnLst/>
            <a:rect l="l" t="t" r="r" b="b"/>
            <a:pathLst>
              <a:path w="9144000" h="6120470">
                <a:moveTo>
                  <a:pt x="2086813" y="4500500"/>
                </a:moveTo>
                <a:lnTo>
                  <a:pt x="2086813" y="5400600"/>
                </a:lnTo>
                <a:lnTo>
                  <a:pt x="2084159" y="5400600"/>
                </a:lnTo>
                <a:lnTo>
                  <a:pt x="2084159" y="5688632"/>
                </a:lnTo>
                <a:lnTo>
                  <a:pt x="4463077" y="5688632"/>
                </a:lnTo>
                <a:lnTo>
                  <a:pt x="4463077" y="5400600"/>
                </a:lnTo>
                <a:lnTo>
                  <a:pt x="7487413" y="5400600"/>
                </a:lnTo>
                <a:lnTo>
                  <a:pt x="7487413" y="45005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6120470"/>
                </a:lnTo>
                <a:lnTo>
                  <a:pt x="0" y="612047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98661" y="80963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대구 특수성</a:t>
            </a:r>
            <a:endParaRPr lang="ko-KR" altLang="en-US" sz="1400" dirty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59532" y="98675"/>
            <a:ext cx="8388932" cy="4842158"/>
            <a:chOff x="-8569460" y="-2277254"/>
            <a:chExt cx="8388932" cy="4842158"/>
          </a:xfrm>
        </p:grpSpPr>
        <p:sp>
          <p:nvSpPr>
            <p:cNvPr id="7" name="직사각형 6"/>
            <p:cNvSpPr/>
            <p:nvPr/>
          </p:nvSpPr>
          <p:spPr>
            <a:xfrm>
              <a:off x="-8569460" y="-2277254"/>
              <a:ext cx="145047" cy="215900"/>
            </a:xfrm>
            <a:prstGeom prst="rect">
              <a:avLst/>
            </a:prstGeom>
            <a:solidFill>
              <a:srgbClr val="C3A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(TTF)-SemiBold" pitchFamily="18" charset="-127"/>
                <a:ea typeface="아리따-돋움(TTF)-SemiBold" pitchFamily="18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-6840351" y="2165925"/>
              <a:ext cx="1187215" cy="3629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(TTF)-SemiBold" pitchFamily="18" charset="-127"/>
                <a:ea typeface="아리따-돋움(TTF)-SemiBold" pitchFamily="18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-5401108" y="2165924"/>
              <a:ext cx="4212468" cy="3629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(TTF)-SemiBold" pitchFamily="18" charset="-127"/>
                <a:ea typeface="아리따-돋움(TTF)-SemiBold" pitchFamily="18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-3852936" y="1808820"/>
              <a:ext cx="1224135" cy="360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(TTF)-SemiBold" pitchFamily="18" charset="-127"/>
                <a:ea typeface="아리따-돋움(TTF)-SemiBold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-5978089" y="1808820"/>
              <a:ext cx="936104" cy="35112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(TTF)-SemiBold" pitchFamily="18" charset="-127"/>
                <a:ea typeface="아리따-돋움(TTF)-SemiBold" pitchFamily="18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6948363" y="1733907"/>
              <a:ext cx="67678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도심의 </a:t>
              </a:r>
              <a:r>
                <a:rPr lang="ko-KR" altLang="en-US" sz="2400" b="1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서북쪽</a:t>
              </a:r>
              <a:r>
                <a:rPr lang="ko-KR" altLang="en-US" sz="2400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에 위치한 </a:t>
              </a:r>
              <a:r>
                <a:rPr lang="ko-KR" altLang="en-US" sz="2400" b="1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산업단지</a:t>
              </a:r>
              <a:r>
                <a:rPr lang="ko-KR" altLang="en-US" sz="2400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에서 발생된 </a:t>
              </a:r>
              <a:endParaRPr lang="en-US" altLang="ko-KR" sz="2400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endParaRPr>
            </a:p>
            <a:p>
              <a:r>
                <a:rPr lang="ko-KR" altLang="en-US" sz="2400" b="1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오염물질</a:t>
              </a:r>
              <a:r>
                <a:rPr lang="ko-KR" altLang="en-US" sz="2400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이 </a:t>
              </a:r>
              <a:r>
                <a:rPr lang="ko-KR" altLang="en-US" sz="2400" b="1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도시전체로 이동하는 열악한 구조</a:t>
              </a:r>
              <a:endParaRPr lang="ko-KR" altLang="en-US" sz="2400" b="1" dirty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6308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8775" y="80963"/>
            <a:ext cx="145047" cy="215900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98876" y="80963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오염원별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 배출량</a:t>
            </a:r>
            <a:endParaRPr lang="ko-KR" altLang="en-US" sz="1400" dirty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92180" y="908050"/>
            <a:ext cx="2593045" cy="5041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대구 미세먼지는 </a:t>
            </a:r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ko-KR" altLang="en-US" sz="1400" b="1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제조업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에서 많이 발생되고</a:t>
            </a:r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ko-KR" altLang="en-US" sz="1400" dirty="0" err="1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초미세먼지는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r>
              <a:rPr lang="ko-KR" altLang="en-US" sz="1400" b="1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도로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와</a:t>
            </a:r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ko-KR" altLang="en-US" sz="1400" b="1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제조업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 모두 많이 발생된다</a:t>
            </a:r>
            <a:r>
              <a:rPr lang="en-US" altLang="ko-KR" sz="1400" dirty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.</a:t>
            </a:r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1" y="908720"/>
            <a:ext cx="5832649" cy="504123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98876" y="6561138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출처 </a:t>
            </a:r>
            <a:r>
              <a:rPr lang="en-US" altLang="ko-KR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: </a:t>
            </a:r>
            <a:r>
              <a:rPr lang="ko-KR" altLang="en-US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통계청</a:t>
            </a:r>
            <a:endParaRPr lang="ko-KR" altLang="en-US" sz="1400" dirty="0">
              <a:solidFill>
                <a:srgbClr val="C3A37D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076056" y="1412776"/>
            <a:ext cx="792088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단위</a:t>
            </a:r>
            <a:r>
              <a:rPr lang="en-US" altLang="ko-KR" sz="12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: </a:t>
            </a:r>
            <a:r>
              <a:rPr lang="ko-KR" altLang="en-US" sz="12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톤</a:t>
            </a:r>
            <a:endParaRPr lang="ko-KR" altLang="en-US" sz="1200" dirty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90771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8775" y="80963"/>
            <a:ext cx="145047" cy="215900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98876" y="80963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오염원별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 비중</a:t>
            </a:r>
            <a:endParaRPr lang="ko-KR" altLang="en-US" sz="1400" dirty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92180" y="908050"/>
            <a:ext cx="2593045" cy="5041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대구 미세먼지는 </a:t>
            </a:r>
            <a:endParaRPr lang="en-US" altLang="ko-KR" sz="1400" dirty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ko-KR" altLang="en-US" sz="1400" b="1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제조업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에서 </a:t>
            </a:r>
            <a:r>
              <a: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45.1%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를 차지하고 </a:t>
            </a:r>
            <a:endParaRPr lang="en-US" altLang="ko-KR" sz="1400" dirty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ko-KR" altLang="en-US" sz="1400" dirty="0" err="1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초미세먼지는</a:t>
            </a:r>
            <a:r>
              <a:rPr lang="ko-KR" altLang="en-US" sz="1400" dirty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r>
              <a:rPr lang="ko-KR" altLang="en-US" sz="1400" b="1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도로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에서 </a:t>
            </a:r>
            <a:r>
              <a: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37.4% </a:t>
            </a:r>
            <a:r>
              <a:rPr lang="ko-KR" altLang="en-US" sz="1400" b="1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제조업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r>
              <a: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24.6%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를 보인다</a:t>
            </a:r>
            <a:r>
              <a: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.</a:t>
            </a:r>
            <a:endParaRPr lang="en-US" altLang="ko-KR" sz="1400" dirty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2015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년 기준</a:t>
            </a:r>
            <a:endParaRPr lang="ko-KR" altLang="en-US" sz="1400" dirty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476672"/>
            <a:ext cx="5832648" cy="300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3417580"/>
            <a:ext cx="5760640" cy="296374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98876" y="6561138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출처 </a:t>
            </a:r>
            <a:r>
              <a:rPr lang="en-US" altLang="ko-KR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: </a:t>
            </a:r>
            <a:r>
              <a:rPr lang="ko-KR" altLang="en-US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통계청</a:t>
            </a:r>
            <a:endParaRPr lang="ko-KR" altLang="en-US" sz="1400" dirty="0">
              <a:solidFill>
                <a:srgbClr val="C3A37D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4007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8775" y="80963"/>
            <a:ext cx="145047" cy="215900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98876" y="80963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구별 비율</a:t>
            </a:r>
            <a:endParaRPr lang="ko-KR" altLang="en-US" sz="1400" dirty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92180" y="908050"/>
            <a:ext cx="2593045" cy="5041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미세먼지를 가장 많이 </a:t>
            </a:r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배출하는 곳은 </a:t>
            </a:r>
            <a:r>
              <a:rPr lang="ko-KR" altLang="en-US" sz="1400" b="1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서구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이고</a:t>
            </a:r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가장 적게 배출하는 곳은 </a:t>
            </a:r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ko-KR" altLang="en-US" sz="1400" b="1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남구 중구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임을 알 수 있다</a:t>
            </a:r>
            <a:r>
              <a: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.</a:t>
            </a:r>
          </a:p>
          <a:p>
            <a:pPr algn="ctr"/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2015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년 기준</a:t>
            </a:r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endParaRPr lang="ko-KR" altLang="en-US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endParaRPr lang="ko-KR" altLang="en-US" sz="1400" dirty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512676"/>
            <a:ext cx="5832648" cy="29531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4" y="3284984"/>
            <a:ext cx="5652628" cy="296268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98876" y="6561138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출처 </a:t>
            </a:r>
            <a:r>
              <a:rPr lang="en-US" altLang="ko-KR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: </a:t>
            </a:r>
            <a:r>
              <a:rPr lang="ko-KR" altLang="en-US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통계청</a:t>
            </a:r>
            <a:endParaRPr lang="ko-KR" altLang="en-US" sz="1400" dirty="0">
              <a:solidFill>
                <a:srgbClr val="C3A37D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8695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8775" y="80963"/>
            <a:ext cx="145047" cy="215900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98876" y="80963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미세먼지 분포</a:t>
            </a:r>
            <a:endParaRPr lang="ko-KR" altLang="en-US" sz="1400" dirty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92180" y="908050"/>
            <a:ext cx="2593045" cy="5041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endParaRPr lang="en-US" altLang="ko-KR" sz="1400" dirty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endParaRPr lang="en-US" altLang="ko-KR" sz="1400" dirty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ko-KR" altLang="en-US" sz="1400" b="1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서구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와 </a:t>
            </a:r>
            <a:r>
              <a:rPr lang="ko-KR" altLang="en-US" sz="1400" b="1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북구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는</a:t>
            </a:r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공단이 밀집하여 </a:t>
            </a:r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자체배출이 높으나</a:t>
            </a:r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ko-KR" altLang="en-US" sz="1400" b="1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남구 중구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는</a:t>
            </a:r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자체배출은 낮은데도</a:t>
            </a:r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미세먼지농도는 높음</a:t>
            </a:r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endParaRPr lang="en-US" altLang="ko-KR" sz="1400" dirty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2018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r>
              <a:rPr lang="ko-KR" altLang="en-US" sz="1400" dirty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연평균 기준</a:t>
            </a:r>
            <a:endParaRPr lang="en-US" altLang="ko-KR" sz="1400" dirty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endParaRPr lang="ko-KR" altLang="en-US" sz="1400" dirty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1" y="584684"/>
            <a:ext cx="6134438" cy="26747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4" y="3259402"/>
            <a:ext cx="6135195" cy="301391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98876" y="6561138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출처 </a:t>
            </a:r>
            <a:r>
              <a:rPr lang="en-US" altLang="ko-KR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: </a:t>
            </a:r>
            <a:r>
              <a:rPr lang="ko-KR" altLang="en-US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통계청</a:t>
            </a:r>
            <a:endParaRPr lang="ko-KR" altLang="en-US" sz="1400" dirty="0">
              <a:solidFill>
                <a:srgbClr val="C3A37D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48264" y="1736812"/>
            <a:ext cx="118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272727"/>
                </a:solidFill>
                <a:latin typeface="부산체_가칭" pitchFamily="18" charset="-127"/>
                <a:ea typeface="부산체_가칭" pitchFamily="18" charset="-127"/>
              </a:rPr>
              <a:t>PM 10</a:t>
            </a:r>
            <a:endParaRPr lang="ko-KR" altLang="en-US" dirty="0">
              <a:solidFill>
                <a:srgbClr val="272727"/>
              </a:solidFill>
              <a:latin typeface="부산체_가칭" pitchFamily="18" charset="-127"/>
              <a:ea typeface="부산체_가칭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48264" y="4401108"/>
            <a:ext cx="118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272727"/>
                </a:solidFill>
                <a:latin typeface="부산체_가칭" pitchFamily="18" charset="-127"/>
                <a:ea typeface="부산체_가칭" pitchFamily="18" charset="-127"/>
              </a:rPr>
              <a:t>PM 2.5</a:t>
            </a:r>
            <a:endParaRPr lang="ko-KR" altLang="en-US" dirty="0">
              <a:solidFill>
                <a:srgbClr val="272727"/>
              </a:solidFill>
              <a:latin typeface="부산체_가칭" pitchFamily="18" charset="-127"/>
              <a:ea typeface="부산체_가칭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81165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6512" y="0"/>
            <a:ext cx="4728350" cy="6866620"/>
          </a:xfrm>
          <a:prstGeom prst="rect">
            <a:avLst/>
          </a:pr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572000" y="-8620"/>
            <a:ext cx="4572000" cy="6858000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35596" y="2924944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질</a:t>
            </a:r>
            <a:r>
              <a:rPr lang="ko-KR" altLang="en-US" sz="3600" b="1" dirty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병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012232" y="2960948"/>
            <a:ext cx="2515652" cy="0"/>
          </a:xfrm>
          <a:prstGeom prst="line">
            <a:avLst/>
          </a:prstGeom>
          <a:ln>
            <a:solidFill>
              <a:srgbClr val="F6F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12232" y="3573016"/>
            <a:ext cx="2515652" cy="0"/>
          </a:xfrm>
          <a:prstGeom prst="line">
            <a:avLst/>
          </a:prstGeom>
          <a:ln>
            <a:solidFill>
              <a:srgbClr val="F6F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4571849" y="1056822"/>
            <a:ext cx="4213376" cy="4752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68044" y="2348880"/>
            <a:ext cx="32043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미세먼지와 질병 </a:t>
            </a:r>
            <a:endParaRPr lang="en-US" altLang="ko-KR" dirty="0" smtClean="0">
              <a:solidFill>
                <a:srgbClr val="F6F5F3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r>
              <a:rPr lang="ko-KR" altLang="en-US" dirty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미세먼지와 </a:t>
            </a:r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질병 상관관계</a:t>
            </a:r>
            <a:endParaRPr lang="en-US" altLang="ko-KR" dirty="0" smtClean="0">
              <a:solidFill>
                <a:srgbClr val="F6F5F3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상관계수 그래프 </a:t>
            </a:r>
            <a:endParaRPr lang="en-US" altLang="ko-KR" dirty="0" smtClean="0">
              <a:solidFill>
                <a:srgbClr val="F6F5F3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r>
              <a:rPr lang="ko-KR" altLang="en-US" dirty="0" err="1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질환별</a:t>
            </a:r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 조기사망률 </a:t>
            </a:r>
            <a:endParaRPr lang="en-US" altLang="ko-KR" dirty="0" smtClean="0">
              <a:solidFill>
                <a:srgbClr val="F6F5F3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취약계층 </a:t>
            </a:r>
            <a:endParaRPr lang="en-US" altLang="ko-KR" dirty="0" smtClean="0">
              <a:solidFill>
                <a:srgbClr val="F6F5F3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환자 연령분포</a:t>
            </a:r>
            <a:endParaRPr lang="en-US" altLang="ko-KR" dirty="0" smtClean="0">
              <a:solidFill>
                <a:srgbClr val="F6F5F3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r>
              <a:rPr lang="ko-KR" altLang="en-US" dirty="0" err="1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어린이집</a:t>
            </a:r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 분포</a:t>
            </a:r>
            <a:endParaRPr lang="en-US" altLang="ko-KR" dirty="0" smtClean="0">
              <a:solidFill>
                <a:srgbClr val="F6F5F3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경로당 분포</a:t>
            </a:r>
            <a:endParaRPr lang="ko-KR" altLang="en-US" dirty="0">
              <a:solidFill>
                <a:srgbClr val="F6F5F3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96381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hlinkClick r:id="rId3"/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1" t="1638" r="8453" b="5740"/>
          <a:stretch/>
        </p:blipFill>
        <p:spPr>
          <a:xfrm>
            <a:off x="0" y="440208"/>
            <a:ext cx="9144000" cy="550974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5949950"/>
            <a:ext cx="9144000" cy="908049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아리따-돋움(TTF)-SemiBold" pitchFamily="18" charset="-127"/>
                <a:ea typeface="아리따-돋움(TTF)-SemiBold" pitchFamily="18" charset="-127"/>
              </a:rPr>
              <a:t>중국 베이징 예술가 왕이 </a:t>
            </a:r>
            <a:r>
              <a:rPr lang="en-US" altLang="ko-KR" dirty="0" smtClean="0">
                <a:latin typeface="아리따-돋움(TTF)-SemiBold" pitchFamily="18" charset="-127"/>
                <a:ea typeface="아리따-돋움(TTF)-SemiBold" pitchFamily="18" charset="-127"/>
              </a:rPr>
              <a:t>100</a:t>
            </a:r>
            <a:r>
              <a:rPr lang="ko-KR" altLang="en-US" dirty="0" err="1" smtClean="0">
                <a:latin typeface="아리따-돋움(TTF)-SemiBold" pitchFamily="18" charset="-127"/>
                <a:ea typeface="아리따-돋움(TTF)-SemiBold" pitchFamily="18" charset="-127"/>
              </a:rPr>
              <a:t>일동안</a:t>
            </a:r>
            <a:endParaRPr lang="en-US" altLang="ko-KR" dirty="0" smtClean="0"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ko-KR" altLang="en-US" dirty="0" smtClean="0">
                <a:latin typeface="아리따-돋움(TTF)-SemiBold" pitchFamily="18" charset="-127"/>
                <a:ea typeface="아리따-돋움(TTF)-SemiBold" pitchFamily="18" charset="-127"/>
              </a:rPr>
              <a:t> 청소기로 모은 미세먼지로 만든 벽돌</a:t>
            </a:r>
          </a:p>
          <a:p>
            <a:pPr algn="ctr"/>
            <a:r>
              <a:rPr lang="ko-KR" altLang="en-US" sz="16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출처 </a:t>
            </a:r>
            <a:r>
              <a:rPr lang="en-US" altLang="ko-KR" sz="16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: </a:t>
            </a:r>
            <a:r>
              <a:rPr lang="ko-KR" altLang="en-US" sz="16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연합뉴스</a:t>
            </a:r>
            <a:r>
              <a:rPr lang="en-US" altLang="ko-KR" sz="1600" dirty="0" smtClean="0">
                <a:solidFill>
                  <a:srgbClr val="C3A37D"/>
                </a:solidFill>
                <a:latin typeface="부산체_가칭" pitchFamily="18" charset="-127"/>
                <a:ea typeface="부산체_가칭" pitchFamily="18" charset="-127"/>
              </a:rPr>
              <a:t>TV</a:t>
            </a:r>
            <a:endParaRPr lang="ko-KR" altLang="en-US" sz="1600" dirty="0">
              <a:solidFill>
                <a:srgbClr val="C3A37D"/>
              </a:solidFill>
              <a:latin typeface="부산체_가칭" pitchFamily="18" charset="-127"/>
              <a:ea typeface="부산체_가칭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58775" y="80963"/>
            <a:ext cx="145047" cy="215900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8876" y="80963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아리따-돋움(TTF)-SemiBold" pitchFamily="18" charset="-127"/>
                <a:ea typeface="아리따-돋움(TTF)-SemiBold" pitchFamily="18" charset="-127"/>
              </a:rPr>
              <a:t>미세먼지 벽돌</a:t>
            </a:r>
            <a:endParaRPr lang="ko-KR" altLang="en-US" sz="1400" dirty="0">
              <a:solidFill>
                <a:schemeClr val="bg1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15751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58775" y="80963"/>
            <a:ext cx="145047" cy="215900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98876" y="6561138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출처 </a:t>
            </a:r>
            <a:r>
              <a:rPr lang="en-US" altLang="ko-KR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: </a:t>
            </a:r>
            <a:r>
              <a:rPr lang="en-US" altLang="ko-KR" sz="1400" dirty="0" smtClean="0">
                <a:solidFill>
                  <a:srgbClr val="C3A37D"/>
                </a:solidFill>
                <a:latin typeface="부산체_가칭" pitchFamily="18" charset="-127"/>
                <a:ea typeface="부산체_가칭" pitchFamily="18" charset="-127"/>
              </a:rPr>
              <a:t>MBC</a:t>
            </a:r>
            <a:endParaRPr lang="ko-KR" altLang="en-US" sz="1400" dirty="0">
              <a:solidFill>
                <a:srgbClr val="C3A37D"/>
              </a:solidFill>
              <a:latin typeface="부산체_가칭" pitchFamily="18" charset="-127"/>
              <a:ea typeface="부산체_가칭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98661" y="80963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미세먼지와 질병</a:t>
            </a:r>
            <a:endParaRPr lang="ko-KR" altLang="en-US" sz="1400" dirty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676"/>
            <a:ext cx="9144000" cy="604412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08" y="426135"/>
            <a:ext cx="9144000" cy="6135213"/>
          </a:xfrm>
          <a:custGeom>
            <a:avLst/>
            <a:gdLst/>
            <a:ahLst/>
            <a:cxnLst/>
            <a:rect l="l" t="t" r="r" b="b"/>
            <a:pathLst>
              <a:path w="9144000" h="6135213">
                <a:moveTo>
                  <a:pt x="106996" y="5523815"/>
                </a:moveTo>
                <a:lnTo>
                  <a:pt x="106996" y="5811177"/>
                </a:lnTo>
                <a:lnTo>
                  <a:pt x="106996" y="6063205"/>
                </a:lnTo>
                <a:lnTo>
                  <a:pt x="647056" y="6063205"/>
                </a:lnTo>
                <a:lnTo>
                  <a:pt x="647056" y="5811177"/>
                </a:lnTo>
                <a:lnTo>
                  <a:pt x="8784717" y="5811177"/>
                </a:lnTo>
                <a:lnTo>
                  <a:pt x="8784717" y="5523815"/>
                </a:lnTo>
                <a:close/>
                <a:moveTo>
                  <a:pt x="106996" y="4911077"/>
                </a:moveTo>
                <a:lnTo>
                  <a:pt x="106996" y="5199109"/>
                </a:lnTo>
                <a:lnTo>
                  <a:pt x="8135888" y="5199109"/>
                </a:lnTo>
                <a:lnTo>
                  <a:pt x="8135888" y="4911077"/>
                </a:lnTo>
                <a:close/>
                <a:moveTo>
                  <a:pt x="106996" y="4046981"/>
                </a:moveTo>
                <a:lnTo>
                  <a:pt x="106996" y="4587041"/>
                </a:lnTo>
                <a:lnTo>
                  <a:pt x="8891972" y="4587041"/>
                </a:lnTo>
                <a:lnTo>
                  <a:pt x="8891972" y="4046981"/>
                </a:lnTo>
                <a:close/>
                <a:moveTo>
                  <a:pt x="1547156" y="986641"/>
                </a:moveTo>
                <a:lnTo>
                  <a:pt x="1547156" y="1274673"/>
                </a:lnTo>
                <a:lnTo>
                  <a:pt x="8675948" y="1274673"/>
                </a:lnTo>
                <a:lnTo>
                  <a:pt x="8675948" y="986641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6135213"/>
                </a:lnTo>
                <a:lnTo>
                  <a:pt x="0" y="613521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022732" y="2888940"/>
            <a:ext cx="6767835" cy="1569660"/>
            <a:chOff x="-7272399" y="2867452"/>
            <a:chExt cx="6767835" cy="1569660"/>
          </a:xfrm>
        </p:grpSpPr>
        <p:sp>
          <p:nvSpPr>
            <p:cNvPr id="35" name="직사각형 34"/>
            <p:cNvSpPr/>
            <p:nvPr/>
          </p:nvSpPr>
          <p:spPr>
            <a:xfrm>
              <a:off x="-7201308" y="4005064"/>
              <a:ext cx="887853" cy="35112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(TTF)-SemiBold" pitchFamily="18" charset="-127"/>
                <a:ea typeface="아리따-돋움(TTF)-SemiBold" pitchFamily="18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-7201308" y="3645024"/>
              <a:ext cx="2052228" cy="35112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(TTF)-SemiBold" pitchFamily="18" charset="-127"/>
                <a:ea typeface="아리따-돋움(TTF)-SemiBold" pitchFamily="18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-7201308" y="3289199"/>
              <a:ext cx="2508771" cy="35112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(TTF)-SemiBold" pitchFamily="18" charset="-127"/>
                <a:ea typeface="아리따-돋움(TTF)-SemiBold" pitchFamily="18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-4709636" y="2943635"/>
              <a:ext cx="625054" cy="35112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(TTF)-SemiBold" pitchFamily="18" charset="-127"/>
                <a:ea typeface="아리따-돋움(TTF)-SemiBold" pitchFamily="18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-7272399" y="2867452"/>
              <a:ext cx="676783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폐에 염증이 생기는 </a:t>
              </a:r>
              <a:r>
                <a:rPr lang="ko-KR" altLang="en-US" sz="2400" b="1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폐렴</a:t>
              </a:r>
              <a:r>
                <a:rPr lang="ko-KR" altLang="en-US" sz="2400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과 호흡기능이 떨어지는 </a:t>
              </a:r>
              <a:endParaRPr lang="en-US" altLang="ko-KR" sz="2400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endParaRPr>
            </a:p>
            <a:p>
              <a:r>
                <a:rPr lang="ko-KR" altLang="en-US" sz="2400" b="1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만성 폐쇄성 폐질환</a:t>
              </a:r>
              <a:r>
                <a:rPr lang="en-US" altLang="ko-KR" sz="2400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, </a:t>
              </a:r>
              <a:r>
                <a:rPr lang="ko-KR" altLang="en-US" sz="2400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심장 관상동맥에 문제가 생기는 </a:t>
              </a:r>
              <a:r>
                <a:rPr lang="ko-KR" altLang="en-US" sz="2400" b="1" dirty="0" err="1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허혈성</a:t>
              </a:r>
              <a:r>
                <a:rPr lang="ko-KR" altLang="en-US" sz="2400" b="1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 심장질환</a:t>
              </a:r>
              <a:r>
                <a:rPr lang="ko-KR" altLang="en-US" sz="2400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과 심장 수축이완 능력이 저하되는 </a:t>
              </a:r>
              <a:r>
                <a:rPr lang="ko-KR" altLang="en-US" sz="2400" b="1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심부전</a:t>
              </a:r>
              <a:r>
                <a:rPr lang="ko-KR" altLang="en-US" sz="2400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 </a:t>
              </a:r>
              <a:r>
                <a:rPr lang="en-US" altLang="ko-KR" sz="2400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4</a:t>
              </a:r>
              <a:r>
                <a:rPr lang="ko-KR" altLang="en-US" sz="2400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가지였습니다</a:t>
              </a:r>
              <a:r>
                <a:rPr lang="en-US" altLang="ko-KR" sz="2400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.</a:t>
              </a:r>
              <a:endParaRPr lang="ko-KR" altLang="en-US" sz="2400" dirty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3095836" y="1628800"/>
            <a:ext cx="5760640" cy="830997"/>
            <a:chOff x="-7129300" y="1517883"/>
            <a:chExt cx="5760640" cy="830997"/>
          </a:xfrm>
        </p:grpSpPr>
        <p:sp>
          <p:nvSpPr>
            <p:cNvPr id="36" name="직사각형 35"/>
            <p:cNvSpPr/>
            <p:nvPr/>
          </p:nvSpPr>
          <p:spPr>
            <a:xfrm>
              <a:off x="-7057292" y="1954746"/>
              <a:ext cx="4896544" cy="3898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(TTF)-SemiBold" pitchFamily="18" charset="-127"/>
                <a:ea typeface="아리따-돋움(TTF)-SemiBold" pitchFamily="18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-7057292" y="1599029"/>
              <a:ext cx="5508612" cy="3557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(TTF)-SemiBold" pitchFamily="18" charset="-127"/>
                <a:ea typeface="아리따-돋움(TTF)-SemiBold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-7129300" y="1517883"/>
              <a:ext cx="57606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미세먼지</a:t>
              </a:r>
              <a:r>
                <a:rPr lang="ko-KR" altLang="en-US" sz="2400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가 많은 날 건강에 특히 영향을 받은 </a:t>
              </a:r>
              <a:r>
                <a:rPr lang="ko-KR" altLang="en-US" sz="2400" b="1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질병</a:t>
              </a:r>
              <a:r>
                <a:rPr lang="ko-KR" altLang="en-US" sz="2400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이 따로 있는 것으로 확인</a:t>
              </a:r>
              <a:endParaRPr lang="ko-KR" altLang="en-US" sz="2400" dirty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0653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8775" y="80963"/>
            <a:ext cx="145047" cy="215900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98876" y="80963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미세먼지와 질병과의 상관관계</a:t>
            </a:r>
            <a:endParaRPr lang="ko-KR" altLang="en-US" sz="1400" dirty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92180" y="908050"/>
            <a:ext cx="2593045" cy="5041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en-US" altLang="ko-KR" sz="1400" b="1" dirty="0" smtClean="0">
                <a:solidFill>
                  <a:srgbClr val="C3A37D"/>
                </a:solidFill>
                <a:latin typeface="부산체_가칭" pitchFamily="18" charset="-127"/>
                <a:ea typeface="부산체_가칭" pitchFamily="18" charset="-127"/>
              </a:rPr>
              <a:t>J18</a:t>
            </a:r>
            <a:r>
              <a:rPr lang="en-US" altLang="ko-KR" sz="1400" dirty="0" smtClean="0">
                <a:solidFill>
                  <a:srgbClr val="272727"/>
                </a:solidFill>
                <a:latin typeface="부산체_가칭" pitchFamily="18" charset="-127"/>
                <a:ea typeface="부산체_가칭" pitchFamily="18" charset="-127"/>
              </a:rPr>
              <a:t> 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폐렴 </a:t>
            </a:r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en-US" altLang="ko-KR" sz="1400" b="1" dirty="0" smtClean="0">
                <a:solidFill>
                  <a:srgbClr val="C3A37D"/>
                </a:solidFill>
                <a:latin typeface="부산체_가칭" pitchFamily="18" charset="-127"/>
                <a:ea typeface="부산체_가칭" pitchFamily="18" charset="-127"/>
              </a:rPr>
              <a:t>J44</a:t>
            </a:r>
            <a:r>
              <a: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만성 </a:t>
            </a:r>
            <a:r>
              <a:rPr lang="ko-KR" altLang="en-US" sz="1400" dirty="0" err="1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폐색성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 폐질환 </a:t>
            </a:r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en-US" altLang="ko-KR" sz="1400" b="1" dirty="0" smtClean="0">
                <a:solidFill>
                  <a:srgbClr val="C3A37D"/>
                </a:solidFill>
                <a:latin typeface="부산체_가칭" pitchFamily="18" charset="-127"/>
                <a:ea typeface="부산체_가칭" pitchFamily="18" charset="-127"/>
              </a:rPr>
              <a:t>J45</a:t>
            </a:r>
            <a:r>
              <a: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천식 </a:t>
            </a:r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0.1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이상 무시 선형관계</a:t>
            </a:r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0.3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이상 약한 선형관계</a:t>
            </a:r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0.7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이상</a:t>
            </a:r>
            <a:r>
              <a: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뚜렷한 선형관계</a:t>
            </a:r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1.0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이상</a:t>
            </a:r>
            <a:r>
              <a: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강한 선형관계</a:t>
            </a:r>
          </a:p>
          <a:p>
            <a:pPr algn="ctr"/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en-US" altLang="ko-KR" sz="1400" dirty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2017</a:t>
            </a:r>
            <a:r>
              <a:rPr lang="ko-KR" altLang="en-US" sz="1400" dirty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년 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기준</a:t>
            </a:r>
            <a:endParaRPr lang="en-US" altLang="ko-KR" sz="1400" dirty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endParaRPr lang="ko-KR" altLang="en-US" sz="1400" dirty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59532" y="908720"/>
            <a:ext cx="6084676" cy="5041230"/>
            <a:chOff x="359532" y="908720"/>
            <a:chExt cx="6084676" cy="504123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532" y="908720"/>
              <a:ext cx="6084676" cy="504123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5616116" y="1160748"/>
              <a:ext cx="720080" cy="504056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(TTF)-SemiBold" pitchFamily="18" charset="-127"/>
                <a:ea typeface="아리따-돋움(TTF)-SemiBold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63588" y="3717032"/>
              <a:ext cx="900100" cy="504056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(TTF)-SemiBold" pitchFamily="18" charset="-127"/>
                <a:ea typeface="아리따-돋움(TTF)-SemiBold" pitchFamily="18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763688" y="3717032"/>
              <a:ext cx="764676" cy="504056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아리따-돋움(TTF)-SemiBold" pitchFamily="18" charset="-127"/>
                <a:ea typeface="아리따-돋움(TTF)-SemiBold" pitchFamily="18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98876" y="6561138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출처 </a:t>
            </a:r>
            <a:r>
              <a:rPr lang="en-US" altLang="ko-KR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: </a:t>
            </a:r>
            <a:r>
              <a:rPr lang="ko-KR" altLang="en-US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통계청 중앙응급의료센터</a:t>
            </a:r>
            <a:endParaRPr lang="ko-KR" altLang="en-US" sz="1400" dirty="0">
              <a:solidFill>
                <a:srgbClr val="C3A37D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66075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8775" y="80963"/>
            <a:ext cx="145047" cy="215900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98876" y="80963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상관계수 그래프</a:t>
            </a:r>
            <a:endParaRPr lang="ko-KR" altLang="en-US" sz="1400" dirty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92180" y="908050"/>
            <a:ext cx="2593045" cy="5041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1" y="441387"/>
            <a:ext cx="8425694" cy="30956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3616490"/>
            <a:ext cx="8425693" cy="280084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98876" y="6561138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출처 </a:t>
            </a:r>
            <a:r>
              <a:rPr lang="en-US" altLang="ko-KR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: </a:t>
            </a:r>
            <a:r>
              <a:rPr lang="ko-KR" altLang="en-US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통계청 중앙응급의료센터 </a:t>
            </a:r>
            <a:endParaRPr lang="ko-KR" altLang="en-US" sz="1400" dirty="0">
              <a:solidFill>
                <a:srgbClr val="C3A37D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62527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8775" y="80963"/>
            <a:ext cx="145047" cy="215900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98876" y="80963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상관계수 그래프</a:t>
            </a:r>
            <a:endParaRPr lang="ko-KR" altLang="en-US" sz="1400" dirty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555024"/>
            <a:ext cx="8426450" cy="290998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3433260"/>
            <a:ext cx="8426449" cy="287606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98876" y="6561138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출처 </a:t>
            </a:r>
            <a:r>
              <a:rPr lang="en-US" altLang="ko-KR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: </a:t>
            </a:r>
            <a:r>
              <a:rPr lang="ko-KR" altLang="en-US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통계청 중앙응급의료센터</a:t>
            </a:r>
            <a:endParaRPr lang="ko-KR" altLang="en-US" sz="1400" dirty="0">
              <a:solidFill>
                <a:srgbClr val="C3A37D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130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8775" y="80963"/>
            <a:ext cx="145047" cy="215900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98876" y="80963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상관계수 그래프</a:t>
            </a:r>
            <a:endParaRPr lang="ko-KR" altLang="en-US" sz="1400" dirty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1" y="548680"/>
            <a:ext cx="8425694" cy="288402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3415870"/>
            <a:ext cx="8425694" cy="289345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98876" y="6561138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출처 </a:t>
            </a:r>
            <a:r>
              <a:rPr lang="en-US" altLang="ko-KR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: </a:t>
            </a:r>
            <a:r>
              <a:rPr lang="ko-KR" altLang="en-US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통계청 중앙응급의료센</a:t>
            </a:r>
            <a:r>
              <a:rPr lang="ko-KR" altLang="en-US" sz="1400" dirty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터</a:t>
            </a:r>
          </a:p>
        </p:txBody>
      </p:sp>
    </p:spTree>
    <p:extLst>
      <p:ext uri="{BB962C8B-B14F-4D97-AF65-F5344CB8AC3E}">
        <p14:creationId xmlns:p14="http://schemas.microsoft.com/office/powerpoint/2010/main" val="5468259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8775" y="80963"/>
            <a:ext cx="145047" cy="215900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98876" y="80963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질환별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 조기사망률</a:t>
            </a:r>
            <a:endParaRPr lang="ko-KR" altLang="en-US" sz="1400" dirty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92180" y="908050"/>
            <a:ext cx="2593045" cy="5041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폐암이나 </a:t>
            </a:r>
            <a:r>
              <a:rPr lang="ko-KR" altLang="en-US" sz="1400" dirty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호흡기 염증</a:t>
            </a:r>
            <a:r>
              <a:rPr lang="en-US" altLang="ko-KR" sz="1400" dirty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, </a:t>
            </a:r>
            <a:r>
              <a:rPr lang="ko-KR" altLang="en-US" sz="1400" dirty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만성폐쇄성폐질환</a:t>
            </a:r>
            <a:r>
              <a:rPr lang="en-US" altLang="ko-KR" sz="1400" dirty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(</a:t>
            </a:r>
            <a:r>
              <a:rPr lang="en-US" altLang="ko-KR" sz="1400" dirty="0">
                <a:solidFill>
                  <a:srgbClr val="272727"/>
                </a:solidFill>
                <a:latin typeface="부산체_가칭" pitchFamily="18" charset="-127"/>
                <a:ea typeface="부산체_가칭" pitchFamily="18" charset="-127"/>
              </a:rPr>
              <a:t>COPD</a:t>
            </a:r>
            <a:r>
              <a:rPr lang="en-US" altLang="ko-KR" sz="1400" dirty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) </a:t>
            </a:r>
            <a:r>
              <a:rPr lang="ko-KR" altLang="en-US" sz="1400" dirty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같은 호흡기 질환으로 인한 조기 사망률보다 협심증이나 심근경색 같은 </a:t>
            </a:r>
            <a:r>
              <a:rPr lang="ko-KR" altLang="en-US" sz="1400" b="1" dirty="0" err="1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허혈성</a:t>
            </a:r>
            <a:r>
              <a:rPr lang="ko-KR" altLang="en-US" sz="1400" b="1" dirty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 심장질환과 뇌졸중</a:t>
            </a:r>
            <a:r>
              <a:rPr lang="ko-KR" altLang="en-US" sz="1400" dirty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으로 인한 조기 사망률이 훨씬 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높다 </a:t>
            </a:r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/>
            </a:r>
            <a:br>
              <a:rPr lang="ko-KR" altLang="en-US" sz="1400" dirty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</a:br>
            <a:r>
              <a:rPr lang="ko-KR" altLang="en-US" sz="1400" dirty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특히 호흡기 질환으로 인한 조기 사망률은 </a:t>
            </a:r>
            <a:r>
              <a:rPr lang="ko-KR" altLang="en-US" sz="1400" dirty="0" err="1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초미세먼지</a:t>
            </a:r>
            <a:r>
              <a:rPr lang="ko-KR" altLang="en-US" sz="1400" dirty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 농도가 높아짐에 따라 서서히 선형적으로 증가하는 반면에 </a:t>
            </a:r>
            <a:r>
              <a:rPr lang="ko-KR" altLang="en-US" sz="1400" dirty="0" err="1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허혈성</a:t>
            </a:r>
            <a:r>
              <a:rPr lang="ko-KR" altLang="en-US" sz="1400" dirty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 심장질환과 뇌졸중으로 인한 조기 사망률은 </a:t>
            </a:r>
            <a:r>
              <a:rPr lang="ko-KR" altLang="en-US" sz="1400" dirty="0" err="1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초미세먼지</a:t>
            </a:r>
            <a:r>
              <a:rPr lang="ko-KR" altLang="en-US" sz="1400" dirty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 농도가 상대적으로 낮은 구간에서 </a:t>
            </a:r>
            <a:r>
              <a:rPr lang="ko-KR" altLang="en-US" sz="1400" b="1" dirty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기하급수적으로 늘어나는</a:t>
            </a:r>
            <a:r>
              <a:rPr lang="ko-KR" altLang="en-US" sz="1400" dirty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 것을 보여주고 있다</a:t>
            </a:r>
            <a:r>
              <a:rPr lang="en-US" altLang="ko-KR" sz="1400" dirty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. </a:t>
            </a:r>
            <a:br>
              <a:rPr lang="en-US" altLang="ko-KR" sz="1400" dirty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</a:br>
            <a:endParaRPr lang="ko-KR" altLang="en-US" sz="1400" dirty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01" y="908385"/>
            <a:ext cx="5861583" cy="504123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98876" y="6561138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출처 </a:t>
            </a:r>
            <a:r>
              <a:rPr lang="en-US" altLang="ko-KR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: </a:t>
            </a:r>
            <a:r>
              <a:rPr lang="en-US" altLang="ko-KR" sz="1400" dirty="0" err="1" smtClean="0">
                <a:solidFill>
                  <a:srgbClr val="C3A37D"/>
                </a:solidFill>
                <a:latin typeface="부산체_가칭" pitchFamily="18" charset="-127"/>
                <a:ea typeface="부산체_가칭" pitchFamily="18" charset="-127"/>
              </a:rPr>
              <a:t>Apte</a:t>
            </a:r>
            <a:r>
              <a:rPr lang="en-US" altLang="ko-KR" sz="1400" dirty="0" smtClean="0">
                <a:solidFill>
                  <a:srgbClr val="C3A37D"/>
                </a:solidFill>
                <a:latin typeface="부산체_가칭" pitchFamily="18" charset="-127"/>
                <a:ea typeface="부산체_가칭" pitchFamily="18" charset="-127"/>
              </a:rPr>
              <a:t> et al., 2015</a:t>
            </a:r>
            <a:endParaRPr lang="ko-KR" altLang="en-US" sz="1400" dirty="0">
              <a:solidFill>
                <a:srgbClr val="C3A37D"/>
              </a:solidFill>
              <a:latin typeface="부산체_가칭" pitchFamily="18" charset="-127"/>
              <a:ea typeface="부산체_가칭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3714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58775" y="80963"/>
            <a:ext cx="145047" cy="215900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98876" y="6561138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출처 </a:t>
            </a:r>
            <a:r>
              <a:rPr lang="en-US" altLang="ko-KR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: </a:t>
            </a:r>
            <a:r>
              <a:rPr lang="ko-KR" altLang="en-US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환경부</a:t>
            </a:r>
            <a:endParaRPr lang="ko-KR" altLang="en-US" sz="1400" dirty="0">
              <a:solidFill>
                <a:srgbClr val="C3A37D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98661" y="80963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취약계</a:t>
            </a:r>
            <a:r>
              <a:rPr lang="ko-KR" altLang="en-US" sz="1400" dirty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층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5" y="692696"/>
            <a:ext cx="5198195" cy="28342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7012"/>
            <a:ext cx="6337668" cy="2674612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-1314" y="441299"/>
            <a:ext cx="9144000" cy="6120049"/>
          </a:xfrm>
          <a:custGeom>
            <a:avLst/>
            <a:gdLst/>
            <a:ahLst/>
            <a:cxnLst/>
            <a:rect l="l" t="t" r="r" b="b"/>
            <a:pathLst>
              <a:path w="9144000" h="6120049">
                <a:moveTo>
                  <a:pt x="575556" y="4644095"/>
                </a:moveTo>
                <a:lnTo>
                  <a:pt x="575556" y="4860119"/>
                </a:lnTo>
                <a:lnTo>
                  <a:pt x="4572000" y="4860119"/>
                </a:lnTo>
                <a:lnTo>
                  <a:pt x="4572000" y="4644095"/>
                </a:lnTo>
                <a:close/>
                <a:moveTo>
                  <a:pt x="5544108" y="4428071"/>
                </a:moveTo>
                <a:lnTo>
                  <a:pt x="5544108" y="4644095"/>
                </a:lnTo>
                <a:lnTo>
                  <a:pt x="6192180" y="4644095"/>
                </a:lnTo>
                <a:lnTo>
                  <a:pt x="6192180" y="4428071"/>
                </a:lnTo>
                <a:close/>
                <a:moveTo>
                  <a:pt x="251520" y="3203935"/>
                </a:moveTo>
                <a:lnTo>
                  <a:pt x="251520" y="3419959"/>
                </a:lnTo>
                <a:lnTo>
                  <a:pt x="251520" y="3635983"/>
                </a:lnTo>
                <a:lnTo>
                  <a:pt x="3923928" y="3635983"/>
                </a:lnTo>
                <a:lnTo>
                  <a:pt x="3923928" y="3419959"/>
                </a:lnTo>
                <a:lnTo>
                  <a:pt x="6120172" y="3419959"/>
                </a:lnTo>
                <a:lnTo>
                  <a:pt x="6120172" y="3203935"/>
                </a:lnTo>
                <a:close/>
                <a:moveTo>
                  <a:pt x="1151620" y="2123815"/>
                </a:moveTo>
                <a:lnTo>
                  <a:pt x="1151620" y="2771887"/>
                </a:lnTo>
                <a:lnTo>
                  <a:pt x="1151620" y="2987911"/>
                </a:lnTo>
                <a:lnTo>
                  <a:pt x="1871700" y="2987911"/>
                </a:lnTo>
                <a:lnTo>
                  <a:pt x="1871700" y="2771887"/>
                </a:lnTo>
                <a:lnTo>
                  <a:pt x="5112060" y="2771887"/>
                </a:lnTo>
                <a:lnTo>
                  <a:pt x="5112060" y="2123815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6120049"/>
                </a:lnTo>
                <a:lnTo>
                  <a:pt x="0" y="6120049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535488" y="1232756"/>
            <a:ext cx="4608512" cy="1323439"/>
            <a:chOff x="-5617132" y="1025441"/>
            <a:chExt cx="4608512" cy="1323439"/>
          </a:xfrm>
        </p:grpSpPr>
        <p:sp>
          <p:nvSpPr>
            <p:cNvPr id="43" name="직사각형 42"/>
            <p:cNvSpPr/>
            <p:nvPr/>
          </p:nvSpPr>
          <p:spPr>
            <a:xfrm>
              <a:off x="-5509119" y="1772816"/>
              <a:ext cx="2952327" cy="2880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(TTF)-SemiBold" pitchFamily="18" charset="-127"/>
                <a:ea typeface="아리따-돋움(TTF)-SemiBold" pitchFamily="18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-5257092" y="1548083"/>
              <a:ext cx="630467" cy="26498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(TTF)-SemiBold" pitchFamily="18" charset="-127"/>
                <a:ea typeface="아리따-돋움(TTF)-SemiBold" pitchFamily="18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-4483006" y="1304764"/>
              <a:ext cx="2178242" cy="2433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(TTF)-SemiBold" pitchFamily="18" charset="-127"/>
                <a:ea typeface="아리따-돋움(TTF)-SemiBold" pitchFamily="18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-5113076" y="1052735"/>
              <a:ext cx="828092" cy="252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(TTF)-SemiBold" pitchFamily="18" charset="-127"/>
                <a:ea typeface="아리따-돋움(TTF)-SemiBold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-5617132" y="1025441"/>
              <a:ext cx="460851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한편 </a:t>
              </a:r>
              <a:r>
                <a:rPr lang="ko-KR" altLang="en-US" sz="1600" b="1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미세먼지</a:t>
              </a:r>
              <a:r>
                <a:rPr lang="ko-KR" altLang="en-US" sz="1600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는 목구멍이나 코 점막을 통과한 후 뇌에 도달하여 </a:t>
              </a:r>
              <a:r>
                <a:rPr lang="ko-KR" altLang="en-US" sz="1600" b="1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노년층의 인지능력을 저하</a:t>
              </a:r>
              <a:r>
                <a:rPr lang="ko-KR" altLang="en-US" sz="1600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시킬 수 있으며</a:t>
              </a:r>
              <a:r>
                <a:rPr lang="en-US" altLang="ko-KR" sz="1600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, </a:t>
              </a:r>
              <a:r>
                <a:rPr lang="ko-KR" altLang="en-US" sz="1600" b="1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임산부</a:t>
              </a:r>
              <a:r>
                <a:rPr lang="ko-KR" altLang="en-US" sz="1600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의 경우 높은 농도의 미세먼지에 노출되면 </a:t>
              </a:r>
              <a:r>
                <a:rPr lang="ko-KR" altLang="en-US" sz="1600" b="1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자폐아를 출산할 가능성이 높아진다</a:t>
              </a:r>
              <a:r>
                <a:rPr lang="ko-KR" altLang="en-US" sz="1600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는 연구결과도 있습니다</a:t>
              </a:r>
              <a:r>
                <a:rPr lang="en-US" altLang="ko-KR" sz="1600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.</a:t>
              </a:r>
              <a:endParaRPr lang="ko-KR" altLang="en-US" sz="1600" dirty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815916" y="3789040"/>
            <a:ext cx="4392488" cy="1077218"/>
            <a:chOff x="-5077072" y="3392996"/>
            <a:chExt cx="4392488" cy="1077218"/>
          </a:xfrm>
        </p:grpSpPr>
        <p:sp>
          <p:nvSpPr>
            <p:cNvPr id="57" name="직사각형 56"/>
            <p:cNvSpPr/>
            <p:nvPr/>
          </p:nvSpPr>
          <p:spPr>
            <a:xfrm>
              <a:off x="-4998407" y="3429001"/>
              <a:ext cx="785431" cy="2520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(TTF)-SemiBold" pitchFamily="18" charset="-127"/>
                <a:ea typeface="아리따-돋움(TTF)-SemiBold" pitchFamily="18" charset="-127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-5005064" y="4194120"/>
              <a:ext cx="1224136" cy="24299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(TTF)-SemiBold" pitchFamily="18" charset="-127"/>
                <a:ea typeface="아리따-돋움(TTF)-SemiBold" pitchFamily="18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5005064" y="3956104"/>
              <a:ext cx="3276364" cy="26498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(TTF)-SemiBold" pitchFamily="18" charset="-127"/>
                <a:ea typeface="아리따-돋움(TTF)-SemiBold" pitchFamily="18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-3456892" y="3717032"/>
              <a:ext cx="2340260" cy="25202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(TTF)-SemiBold" pitchFamily="18" charset="-127"/>
                <a:ea typeface="아리따-돋움(TTF)-SemiBold" pitchFamily="18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-2736812" y="3429000"/>
              <a:ext cx="1224136" cy="2361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(TTF)-SemiBold" pitchFamily="18" charset="-127"/>
                <a:ea typeface="아리따-돋움(TTF)-SemiBold" pitchFamily="18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-5077072" y="3392996"/>
              <a:ext cx="439248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대기오염의 최대 피해자는 </a:t>
              </a:r>
              <a:r>
                <a:rPr lang="ko-KR" altLang="en-US" sz="1600" b="1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고령자와 유아</a:t>
              </a:r>
              <a:r>
                <a:rPr lang="ko-KR" altLang="en-US" sz="1600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로</a:t>
              </a:r>
              <a:r>
                <a:rPr lang="en-US" altLang="ko-KR" sz="1600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,</a:t>
              </a:r>
            </a:p>
            <a:p>
              <a:r>
                <a:rPr lang="ko-KR" altLang="en-US" sz="1600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대기오염으로 인한 </a:t>
              </a:r>
              <a:r>
                <a:rPr lang="ko-KR" altLang="en-US" sz="1600" b="1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사망률은 고령자에서 높고</a:t>
              </a:r>
              <a:endParaRPr lang="en-US" altLang="ko-KR" sz="1600" b="1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endParaRPr>
            </a:p>
            <a:p>
              <a:r>
                <a:rPr lang="ko-KR" altLang="en-US" sz="1600" b="1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수명손실연수와 건강상실연수의 합이</a:t>
              </a:r>
              <a:endParaRPr lang="en-US" altLang="ko-KR" sz="1600" b="1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endParaRPr>
            </a:p>
            <a:p>
              <a:r>
                <a:rPr lang="en-US" altLang="ko-KR" sz="1600" b="1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5</a:t>
              </a:r>
              <a:r>
                <a:rPr lang="ko-KR" altLang="en-US" sz="1600" b="1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세 이하 유아</a:t>
              </a:r>
              <a:r>
                <a:rPr lang="ko-KR" altLang="en-US" sz="1600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에서 길게 나타남</a:t>
              </a:r>
              <a:endParaRPr lang="ko-KR" altLang="en-US" sz="1600" dirty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463481" y="5085184"/>
            <a:ext cx="4680519" cy="584775"/>
            <a:chOff x="-5041067" y="5769260"/>
            <a:chExt cx="4680519" cy="584775"/>
          </a:xfrm>
        </p:grpSpPr>
        <p:sp>
          <p:nvSpPr>
            <p:cNvPr id="56" name="직사각형 55"/>
            <p:cNvSpPr/>
            <p:nvPr/>
          </p:nvSpPr>
          <p:spPr>
            <a:xfrm>
              <a:off x="-4310572" y="5769260"/>
              <a:ext cx="997696" cy="2680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(TTF)-SemiBold" pitchFamily="18" charset="-127"/>
                <a:ea typeface="아리따-돋움(TTF)-SemiBold" pitchFamily="18" charset="-127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-3744924" y="6021288"/>
              <a:ext cx="1476164" cy="2880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(TTF)-SemiBold" pitchFamily="18" charset="-127"/>
                <a:ea typeface="아리따-돋움(TTF)-SemiBold" pitchFamily="18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-4986826" y="6037309"/>
              <a:ext cx="653044" cy="2807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(TTF)-SemiBold" pitchFamily="18" charset="-127"/>
                <a:ea typeface="아리따-돋움(TTF)-SemiBold" pitchFamily="18" charset="-127"/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-4986826" y="5772233"/>
              <a:ext cx="437020" cy="2807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(TTF)-SemiBold" pitchFamily="18" charset="-127"/>
                <a:ea typeface="아리따-돋움(TTF)-SemiBold" pitchFamily="18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-5041067" y="5769260"/>
              <a:ext cx="46805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유아</a:t>
              </a:r>
              <a:r>
                <a:rPr lang="ko-KR" altLang="en-US" sz="1600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는 </a:t>
              </a:r>
              <a:r>
                <a:rPr lang="ko-KR" altLang="en-US" sz="1600" b="1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하기도 감염</a:t>
              </a:r>
              <a:r>
                <a:rPr lang="ko-KR" altLang="en-US" sz="1600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으로</a:t>
              </a:r>
              <a:r>
                <a:rPr lang="en-US" altLang="ko-KR" sz="1600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,</a:t>
              </a:r>
            </a:p>
            <a:p>
              <a:r>
                <a:rPr lang="ko-KR" altLang="en-US" sz="1600" b="1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고령자</a:t>
              </a:r>
              <a:r>
                <a:rPr lang="ko-KR" altLang="en-US" sz="1600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는 주로 </a:t>
              </a:r>
              <a:r>
                <a:rPr lang="ko-KR" altLang="en-US" sz="1600" b="1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심혈관 질환과 암</a:t>
              </a:r>
              <a:r>
                <a:rPr lang="ko-KR" altLang="en-US" sz="1600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으로 사망에 이름</a:t>
              </a:r>
              <a:endParaRPr lang="ko-KR" altLang="en-US" sz="1600" dirty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7193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8775" y="80963"/>
            <a:ext cx="145047" cy="215900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98876" y="80963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환자 연령분포</a:t>
            </a:r>
            <a:endParaRPr lang="ko-KR" altLang="en-US" sz="1400" dirty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92180" y="908050"/>
            <a:ext cx="2593045" cy="5041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미세먼지 관련 </a:t>
            </a:r>
            <a:r>
              <a:rPr lang="ko-KR" altLang="en-US" sz="1400" dirty="0" err="1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질병별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취약계층 분석 결과</a:t>
            </a:r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ko-KR" altLang="en-US" sz="1400" b="1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폐렴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은 어린이</a:t>
            </a:r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en-US" altLang="ko-KR" sz="1400" dirty="0" smtClean="0">
                <a:solidFill>
                  <a:srgbClr val="C3A37D"/>
                </a:solidFill>
                <a:latin typeface="부산체_가칭" pitchFamily="18" charset="-127"/>
                <a:ea typeface="부산체_가칭" pitchFamily="18" charset="-127"/>
              </a:rPr>
              <a:t>COPD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는 노인</a:t>
            </a:r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ko-KR" altLang="en-US" sz="1400" b="1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천식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은 노약자 모두</a:t>
            </a:r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발병률이 높음을 확인</a:t>
            </a:r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en-US" altLang="ko-KR" sz="1400" dirty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2017</a:t>
            </a:r>
            <a:r>
              <a:rPr lang="ko-KR" altLang="en-US" sz="1400" dirty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년 기준</a:t>
            </a:r>
            <a:endParaRPr lang="en-US" altLang="ko-KR" sz="1400" dirty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endParaRPr lang="ko-KR" altLang="en-US" sz="1400" dirty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283667"/>
            <a:ext cx="3276364" cy="31453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620688"/>
            <a:ext cx="3105150" cy="27051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708" y="3233167"/>
            <a:ext cx="3273549" cy="296760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98876" y="6561138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출처 </a:t>
            </a:r>
            <a:r>
              <a:rPr lang="en-US" altLang="ko-KR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: </a:t>
            </a:r>
            <a:r>
              <a:rPr lang="ko-KR" altLang="en-US" sz="1400" dirty="0" err="1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보건의료빅데이터개방시스템</a:t>
            </a:r>
            <a:endParaRPr lang="ko-KR" altLang="en-US" sz="1400" dirty="0">
              <a:solidFill>
                <a:srgbClr val="C3A37D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98969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8775" y="80963"/>
            <a:ext cx="145047" cy="215900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98876" y="80963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어린이집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 분포</a:t>
            </a:r>
            <a:endParaRPr lang="ko-KR" altLang="en-US" sz="1400" dirty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08" y="368660"/>
            <a:ext cx="6238416" cy="30840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3465004"/>
            <a:ext cx="6246679" cy="309601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98876" y="6561138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출처 </a:t>
            </a:r>
            <a:r>
              <a:rPr lang="en-US" altLang="ko-KR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: </a:t>
            </a:r>
            <a:r>
              <a:rPr lang="ko-KR" altLang="en-US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통계청</a:t>
            </a:r>
            <a:endParaRPr lang="ko-KR" altLang="en-US" sz="1400" dirty="0">
              <a:solidFill>
                <a:srgbClr val="C3A37D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408204" y="980728"/>
            <a:ext cx="2593045" cy="5041900"/>
            <a:chOff x="6408204" y="980728"/>
            <a:chExt cx="2593045" cy="5041900"/>
          </a:xfrm>
        </p:grpSpPr>
        <p:sp>
          <p:nvSpPr>
            <p:cNvPr id="8" name="직사각형 7"/>
            <p:cNvSpPr/>
            <p:nvPr/>
          </p:nvSpPr>
          <p:spPr>
            <a:xfrm>
              <a:off x="6408204" y="980728"/>
              <a:ext cx="2593045" cy="504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endParaRPr>
            </a:p>
            <a:p>
              <a:pPr algn="ctr"/>
              <a:endPara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rgbClr val="272727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대구 </a:t>
              </a:r>
              <a:r>
                <a:rPr lang="ko-KR" altLang="en-US" sz="1400" b="1" dirty="0" err="1" smtClean="0">
                  <a:solidFill>
                    <a:srgbClr val="C3A37D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어린이집</a:t>
              </a:r>
              <a:r>
                <a:rPr lang="ko-KR" altLang="en-US" sz="1400" dirty="0" smtClean="0">
                  <a:solidFill>
                    <a:srgbClr val="272727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 위치와</a:t>
              </a:r>
              <a:endPara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rgbClr val="272727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미세먼지 구별 분포도</a:t>
              </a:r>
              <a:endPara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endParaRPr>
            </a:p>
            <a:p>
              <a:pPr algn="ctr"/>
              <a:endPara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endParaRPr>
            </a:p>
            <a:p>
              <a:pPr algn="ctr"/>
              <a:r>
                <a:rPr lang="en-US" altLang="ko-KR" sz="1400" dirty="0" smtClean="0">
                  <a:solidFill>
                    <a:srgbClr val="272727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2018 </a:t>
              </a:r>
              <a:r>
                <a:rPr lang="ko-KR" altLang="en-US" sz="1400" dirty="0" smtClean="0">
                  <a:solidFill>
                    <a:srgbClr val="272727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연평균 기준</a:t>
              </a:r>
              <a:endParaRPr lang="en-US" altLang="ko-KR" sz="1400" dirty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endParaRPr>
            </a:p>
            <a:p>
              <a:pPr algn="ctr"/>
              <a:endParaRPr lang="ko-KR" altLang="en-US" sz="1400" dirty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912260" y="1484784"/>
              <a:ext cx="14761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부산체_가칭" pitchFamily="18" charset="-127"/>
                  <a:ea typeface="부산체_가칭" pitchFamily="18" charset="-127"/>
                  <a:hlinkClick r:id="rId4"/>
                </a:rPr>
                <a:t>PM10</a:t>
              </a:r>
              <a:endParaRPr lang="ko-KR" altLang="en-US" dirty="0">
                <a:latin typeface="부산체_가칭" pitchFamily="18" charset="-127"/>
                <a:ea typeface="부산체_가칭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48264" y="4797152"/>
              <a:ext cx="14761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부산체_가칭" pitchFamily="18" charset="-127"/>
                  <a:ea typeface="부산체_가칭" pitchFamily="18" charset="-127"/>
                  <a:hlinkClick r:id="rId5"/>
                </a:rPr>
                <a:t>PM2.5</a:t>
              </a:r>
              <a:endParaRPr lang="ko-KR" altLang="en-US" dirty="0">
                <a:latin typeface="부산체_가칭" pitchFamily="18" charset="-127"/>
                <a:ea typeface="부산체_가칭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64751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8775" y="80963"/>
            <a:ext cx="145047" cy="215900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98876" y="80963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경로당 분포</a:t>
            </a:r>
            <a:endParaRPr lang="ko-KR" altLang="en-US" sz="1400" dirty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404664"/>
            <a:ext cx="6229449" cy="31049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3501008"/>
            <a:ext cx="6229449" cy="306411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98876" y="6561138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출처 </a:t>
            </a:r>
            <a:r>
              <a:rPr lang="en-US" altLang="ko-KR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: </a:t>
            </a:r>
            <a:r>
              <a:rPr lang="ko-KR" altLang="en-US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통계청</a:t>
            </a:r>
            <a:endParaRPr lang="ko-KR" altLang="en-US" sz="1400" dirty="0">
              <a:solidFill>
                <a:srgbClr val="C3A37D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6408204" y="980728"/>
            <a:ext cx="2593045" cy="5041900"/>
            <a:chOff x="6408204" y="980728"/>
            <a:chExt cx="2593045" cy="5041900"/>
          </a:xfrm>
        </p:grpSpPr>
        <p:sp>
          <p:nvSpPr>
            <p:cNvPr id="11" name="직사각형 10"/>
            <p:cNvSpPr/>
            <p:nvPr/>
          </p:nvSpPr>
          <p:spPr>
            <a:xfrm>
              <a:off x="6408204" y="980728"/>
              <a:ext cx="2593045" cy="504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endParaRPr>
            </a:p>
            <a:p>
              <a:pPr algn="ctr"/>
              <a:endPara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rgbClr val="272727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대구 </a:t>
              </a:r>
              <a:r>
                <a:rPr lang="ko-KR" altLang="en-US" sz="1400" b="1" dirty="0" smtClean="0">
                  <a:solidFill>
                    <a:srgbClr val="C3A37D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경로</a:t>
              </a:r>
              <a:r>
                <a:rPr lang="ko-KR" altLang="en-US" sz="1400" b="1" dirty="0">
                  <a:solidFill>
                    <a:srgbClr val="C3A37D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당</a:t>
              </a:r>
              <a:r>
                <a:rPr lang="ko-KR" altLang="en-US" sz="1400" dirty="0" smtClean="0">
                  <a:solidFill>
                    <a:srgbClr val="272727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 위치와</a:t>
              </a:r>
              <a:endPara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rgbClr val="272727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미세먼지 구별 분포도</a:t>
              </a:r>
              <a:endPara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endParaRPr>
            </a:p>
            <a:p>
              <a:pPr algn="ctr"/>
              <a:endPara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endParaRPr>
            </a:p>
            <a:p>
              <a:pPr algn="ctr"/>
              <a:r>
                <a:rPr lang="en-US" altLang="ko-KR" sz="1400" dirty="0" smtClean="0">
                  <a:solidFill>
                    <a:srgbClr val="272727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2018 </a:t>
              </a:r>
              <a:r>
                <a:rPr lang="ko-KR" altLang="en-US" sz="1400" dirty="0" smtClean="0">
                  <a:solidFill>
                    <a:srgbClr val="272727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연평균 기준</a:t>
              </a:r>
              <a:endParaRPr lang="en-US" altLang="ko-KR" sz="1400" dirty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endParaRPr>
            </a:p>
            <a:p>
              <a:pPr algn="ctr"/>
              <a:endParaRPr lang="ko-KR" altLang="en-US" sz="1400" dirty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12260" y="1484784"/>
              <a:ext cx="14761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부산체_가칭" pitchFamily="18" charset="-127"/>
                  <a:ea typeface="부산체_가칭" pitchFamily="18" charset="-127"/>
                  <a:hlinkClick r:id="rId4"/>
                </a:rPr>
                <a:t>PM10</a:t>
              </a:r>
              <a:endParaRPr lang="ko-KR" altLang="en-US" dirty="0">
                <a:latin typeface="부산체_가칭" pitchFamily="18" charset="-127"/>
                <a:ea typeface="부산체_가칭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948264" y="4797152"/>
              <a:ext cx="14761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부산체_가칭" pitchFamily="18" charset="-127"/>
                  <a:ea typeface="부산체_가칭" pitchFamily="18" charset="-127"/>
                  <a:hlinkClick r:id="rId5"/>
                </a:rPr>
                <a:t>PM2.5</a:t>
              </a:r>
              <a:endParaRPr lang="ko-KR" altLang="en-US" dirty="0">
                <a:latin typeface="부산체_가칭" pitchFamily="18" charset="-127"/>
                <a:ea typeface="부산체_가칭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73181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89833" y="1259031"/>
            <a:ext cx="2122341" cy="2049378"/>
          </a:xfrm>
          <a:prstGeom prst="rect">
            <a:avLst/>
          </a:prstGeom>
          <a:solidFill>
            <a:srgbClr val="F6F5F3"/>
          </a:solidFill>
          <a:ln>
            <a:solidFill>
              <a:srgbClr val="C3A3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9833" y="3516185"/>
            <a:ext cx="220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박성용</a:t>
            </a:r>
            <a:endParaRPr lang="ko-KR" altLang="en-US" sz="2400" dirty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96683" y="1259031"/>
            <a:ext cx="2122341" cy="2016224"/>
          </a:xfrm>
          <a:prstGeom prst="rect">
            <a:avLst/>
          </a:prstGeom>
          <a:solidFill>
            <a:srgbClr val="F6F5F3"/>
          </a:solidFill>
          <a:ln>
            <a:solidFill>
              <a:srgbClr val="C3A3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03532" y="1275608"/>
            <a:ext cx="2122341" cy="2016224"/>
          </a:xfrm>
          <a:prstGeom prst="rect">
            <a:avLst/>
          </a:prstGeom>
          <a:solidFill>
            <a:srgbClr val="F6F5F3"/>
          </a:solidFill>
          <a:ln>
            <a:solidFill>
              <a:srgbClr val="C3A3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0390" y="4503400"/>
            <a:ext cx="226010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C3A37D"/>
                </a:solidFill>
                <a:latin typeface="부산체_가칭" pitchFamily="18" charset="-127"/>
                <a:ea typeface="부산체_가칭" pitchFamily="18" charset="-127"/>
              </a:rPr>
              <a:t>PM(Project Manager)</a:t>
            </a:r>
          </a:p>
          <a:p>
            <a:endParaRPr lang="en-US" altLang="ko-KR" sz="1400" dirty="0">
              <a:latin typeface="부산체_가칭" pitchFamily="18" charset="-127"/>
              <a:ea typeface="부산체_가칭" pitchFamily="18" charset="-127"/>
            </a:endParaRPr>
          </a:p>
          <a:p>
            <a:endParaRPr lang="en-US" altLang="ko-KR" sz="1400" dirty="0" smtClean="0">
              <a:latin typeface="부산체_가칭" pitchFamily="18" charset="-127"/>
              <a:ea typeface="부산체_가칭" pitchFamily="18" charset="-127"/>
            </a:endParaRPr>
          </a:p>
          <a:p>
            <a:r>
              <a:rPr lang="ko-KR" altLang="en-US" sz="1400" dirty="0" smtClean="0">
                <a:latin typeface="아리따-돋움(TTF)-SemiBold" pitchFamily="18" charset="-127"/>
                <a:ea typeface="아리따-돋움(TTF)-SemiBold" pitchFamily="18" charset="-127"/>
              </a:rPr>
              <a:t>자료수집 </a:t>
            </a:r>
            <a:r>
              <a:rPr lang="ko-KR" altLang="en-US" sz="1400" dirty="0">
                <a:latin typeface="아리따-돋움(TTF)-SemiBold" pitchFamily="18" charset="-127"/>
                <a:ea typeface="아리따-돋움(TTF)-SemiBold" pitchFamily="18" charset="-127"/>
              </a:rPr>
              <a:t>및 </a:t>
            </a:r>
            <a:r>
              <a:rPr lang="ko-KR" altLang="en-US" sz="1400" dirty="0" smtClean="0">
                <a:latin typeface="아리따-돋움(TTF)-SemiBold" pitchFamily="18" charset="-127"/>
                <a:ea typeface="아리따-돋움(TTF)-SemiBold" pitchFamily="18" charset="-127"/>
              </a:rPr>
              <a:t>전처리 담당</a:t>
            </a:r>
            <a:endParaRPr lang="en-US" altLang="ko-KR" sz="1400" dirty="0">
              <a:latin typeface="아리따-돋움(TTF)-SemiBold" pitchFamily="18" charset="-127"/>
              <a:ea typeface="아리따-돋움(TTF)-SemiBold" pitchFamily="18" charset="-127"/>
            </a:endParaRPr>
          </a:p>
          <a:p>
            <a:r>
              <a:rPr lang="en-US" altLang="ko-KR" dirty="0" smtClean="0"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endParaRPr lang="ko-KR" altLang="en-US" dirty="0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58775" y="80963"/>
            <a:ext cx="145047" cy="215900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98876" y="80963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프로</a:t>
            </a:r>
            <a:r>
              <a:rPr lang="ko-KR" altLang="en-US" sz="140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필</a:t>
            </a:r>
            <a:endParaRPr lang="ko-KR" altLang="en-US" sz="1400" dirty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496683" y="3492165"/>
            <a:ext cx="220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국동민</a:t>
            </a:r>
            <a:endParaRPr lang="ko-KR" altLang="en-US" sz="2400" dirty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403533" y="3468146"/>
            <a:ext cx="220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김 현</a:t>
            </a:r>
            <a:endParaRPr lang="ko-KR" altLang="en-US" sz="2400" dirty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496683" y="4503400"/>
            <a:ext cx="22601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C3A37D"/>
                </a:solidFill>
                <a:latin typeface="부산체_가칭" pitchFamily="18" charset="-127"/>
                <a:ea typeface="부산체_가칭" pitchFamily="18" charset="-127"/>
              </a:rPr>
              <a:t>DA(Data Analyst)</a:t>
            </a:r>
          </a:p>
          <a:p>
            <a:endParaRPr lang="en-US" altLang="ko-KR" sz="1400" dirty="0">
              <a:latin typeface="아리따-돋움(TTF)-SemiBold" pitchFamily="18" charset="-127"/>
              <a:ea typeface="아리따-돋움(TTF)-SemiBold" pitchFamily="18" charset="-127"/>
            </a:endParaRPr>
          </a:p>
          <a:p>
            <a:endParaRPr lang="en-US" altLang="ko-KR" sz="1400" dirty="0" smtClean="0">
              <a:latin typeface="아리따-돋움(TTF)-SemiBold" pitchFamily="18" charset="-127"/>
              <a:ea typeface="아리따-돋움(TTF)-SemiBold" pitchFamily="18" charset="-127"/>
            </a:endParaRPr>
          </a:p>
          <a:p>
            <a:r>
              <a:rPr lang="ko-KR" altLang="en-US" sz="1400" dirty="0" smtClean="0">
                <a:latin typeface="아리따-돋움(TTF)-SemiBold" pitchFamily="18" charset="-127"/>
                <a:ea typeface="아리따-돋움(TTF)-SemiBold" pitchFamily="18" charset="-127"/>
              </a:rPr>
              <a:t>데이터분석 및 시각화</a:t>
            </a:r>
            <a:endParaRPr lang="ko-KR" altLang="en-US" dirty="0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403532" y="4491482"/>
            <a:ext cx="22601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C3A37D"/>
                </a:solidFill>
                <a:latin typeface="부산체_가칭" pitchFamily="18" charset="-127"/>
                <a:ea typeface="부산체_가칭" pitchFamily="18" charset="-127"/>
              </a:rPr>
              <a:t>WD(Web Designer)</a:t>
            </a:r>
          </a:p>
          <a:p>
            <a:endParaRPr lang="en-US" altLang="ko-KR" sz="1400" dirty="0">
              <a:latin typeface="아리따-돋움(TTF)-SemiBold" pitchFamily="18" charset="-127"/>
              <a:ea typeface="아리따-돋움(TTF)-SemiBold" pitchFamily="18" charset="-127"/>
            </a:endParaRPr>
          </a:p>
          <a:p>
            <a:endParaRPr lang="en-US" altLang="ko-KR" sz="1400" dirty="0" smtClean="0">
              <a:latin typeface="아리따-돋움(TTF)-SemiBold" pitchFamily="18" charset="-127"/>
              <a:ea typeface="아리따-돋움(TTF)-SemiBold" pitchFamily="18" charset="-127"/>
            </a:endParaRPr>
          </a:p>
          <a:p>
            <a:r>
              <a:rPr lang="ko-KR" altLang="en-US" sz="1400" dirty="0" smtClean="0">
                <a:latin typeface="아리따-돋움(TTF)-SemiBold" pitchFamily="18" charset="-127"/>
                <a:ea typeface="아리따-돋움(TTF)-SemiBold" pitchFamily="18" charset="-127"/>
              </a:rPr>
              <a:t>서버구현 및 홈페이지</a:t>
            </a:r>
            <a:r>
              <a:rPr lang="en-US" altLang="ko-KR" sz="1400" dirty="0" smtClean="0"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r>
              <a:rPr lang="ko-KR" altLang="en-US" sz="1400" dirty="0" smtClean="0">
                <a:latin typeface="아리따-돋움(TTF)-SemiBold" pitchFamily="18" charset="-127"/>
                <a:ea typeface="아리따-돋움(TTF)-SemiBold" pitchFamily="18" charset="-127"/>
              </a:rPr>
              <a:t>제작</a:t>
            </a:r>
            <a:endParaRPr lang="ko-KR" altLang="en-US" sz="1400" dirty="0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8870">
                        <a14:foregroundMark x1="75706" y1="69597" x2="89972" y2="8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7" y="824712"/>
            <a:ext cx="2160239" cy="249627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8" b="100000" l="3249" r="99859">
                        <a14:foregroundMark x1="24859" y1="77966" x2="10311" y2="90042"/>
                        <a14:foregroundMark x1="76412" y1="79237" x2="87429" y2="86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831911"/>
            <a:ext cx="2124236" cy="245307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153" l="2119" r="98729">
                        <a14:foregroundMark x1="31215" y1="75953" x2="5650" y2="90996"/>
                        <a14:foregroundMark x1="75282" y1="69703" x2="92797" y2="90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204" y="920721"/>
            <a:ext cx="2124236" cy="240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201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6512" y="0"/>
            <a:ext cx="4728350" cy="6866620"/>
          </a:xfrm>
          <a:prstGeom prst="rect">
            <a:avLst/>
          </a:pr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latin typeface="아리따-돋움(TTF)-SemiBold" pitchFamily="18" charset="-127"/>
                <a:ea typeface="아리따-돋움(TTF)-SemiBold" pitchFamily="18" charset="-127"/>
              </a:rPr>
              <a:t>   미세먼지 관련 속설</a:t>
            </a:r>
            <a:endParaRPr lang="en-US" altLang="ko-KR" dirty="0" smtClean="0">
              <a:latin typeface="아리따-돋움(TTF)-SemiBold" pitchFamily="18" charset="-127"/>
              <a:ea typeface="아리따-돋움(TTF)-SemiBold" pitchFamily="18" charset="-127"/>
            </a:endParaRPr>
          </a:p>
          <a:p>
            <a:r>
              <a:rPr lang="en-US" altLang="ko-KR" dirty="0" smtClean="0">
                <a:latin typeface="아리따-돋움(TTF)-SemiBold" pitchFamily="18" charset="-127"/>
                <a:ea typeface="아리따-돋움(TTF)-SemiBold" pitchFamily="18" charset="-127"/>
              </a:rPr>
              <a:t>   </a:t>
            </a:r>
            <a:r>
              <a:rPr lang="ko-KR" altLang="en-US" dirty="0" smtClean="0">
                <a:latin typeface="아리따-돋움(TTF)-SemiBold" pitchFamily="18" charset="-127"/>
                <a:ea typeface="아리따-돋움(TTF)-SemiBold" pitchFamily="18" charset="-127"/>
              </a:rPr>
              <a:t>관련제품의 필요성</a:t>
            </a:r>
            <a:endParaRPr lang="en-US" altLang="ko-KR" dirty="0" smtClean="0">
              <a:latin typeface="아리따-돋움(TTF)-SemiBold" pitchFamily="18" charset="-127"/>
              <a:ea typeface="아리따-돋움(TTF)-SemiBold" pitchFamily="18" charset="-127"/>
            </a:endParaRPr>
          </a:p>
          <a:p>
            <a:r>
              <a:rPr lang="en-US" altLang="ko-KR" dirty="0"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r>
              <a:rPr lang="en-US" altLang="ko-KR" dirty="0" smtClean="0">
                <a:latin typeface="아리따-돋움(TTF)-SemiBold" pitchFamily="18" charset="-127"/>
                <a:ea typeface="아리따-돋움(TTF)-SemiBold" pitchFamily="18" charset="-127"/>
              </a:rPr>
              <a:t>  </a:t>
            </a:r>
            <a:r>
              <a:rPr lang="ko-KR" altLang="en-US" dirty="0" smtClean="0">
                <a:latin typeface="아리따-돋움(TTF)-SemiBold" pitchFamily="18" charset="-127"/>
                <a:ea typeface="아리따-돋움(TTF)-SemiBold" pitchFamily="18" charset="-127"/>
              </a:rPr>
              <a:t>미세먼지 관련 뉴스</a:t>
            </a:r>
            <a:endParaRPr lang="en-US" altLang="ko-KR" dirty="0" smtClean="0">
              <a:latin typeface="아리따-돋움(TTF)-SemiBold" pitchFamily="18" charset="-127"/>
              <a:ea typeface="아리따-돋움(TTF)-SemiBold" pitchFamily="18" charset="-127"/>
            </a:endParaRPr>
          </a:p>
          <a:p>
            <a:r>
              <a:rPr lang="en-US" altLang="ko-KR" dirty="0" smtClean="0">
                <a:latin typeface="아리따-돋움(TTF)-SemiBold" pitchFamily="18" charset="-127"/>
                <a:ea typeface="아리따-돋움(TTF)-SemiBold" pitchFamily="18" charset="-127"/>
              </a:rPr>
              <a:t>   </a:t>
            </a:r>
            <a:r>
              <a:rPr lang="ko-KR" altLang="en-US" dirty="0" smtClean="0">
                <a:latin typeface="아리따-돋움(TTF)-SemiBold" pitchFamily="18" charset="-127"/>
                <a:ea typeface="아리따-돋움(TTF)-SemiBold" pitchFamily="18" charset="-127"/>
              </a:rPr>
              <a:t>판매전략</a:t>
            </a:r>
            <a:endParaRPr lang="en-US" altLang="ko-KR" dirty="0" smtClean="0">
              <a:latin typeface="아리따-돋움(TTF)-SemiBold" pitchFamily="18" charset="-127"/>
              <a:ea typeface="아리따-돋움(TTF)-SemiBold" pitchFamily="18" charset="-127"/>
            </a:endParaRPr>
          </a:p>
          <a:p>
            <a:r>
              <a:rPr lang="en-US" altLang="ko-KR" dirty="0" smtClean="0">
                <a:latin typeface="아리따-돋움(TTF)-SemiBold" pitchFamily="18" charset="-127"/>
                <a:ea typeface="아리따-돋움(TTF)-SemiBold" pitchFamily="18" charset="-127"/>
              </a:rPr>
              <a:t>   </a:t>
            </a:r>
            <a:r>
              <a:rPr lang="ko-KR" altLang="en-US" dirty="0" smtClean="0">
                <a:latin typeface="아리따-돋움(TTF)-SemiBold" pitchFamily="18" charset="-127"/>
                <a:ea typeface="아리따-돋움(TTF)-SemiBold" pitchFamily="18" charset="-127"/>
              </a:rPr>
              <a:t>판매전략</a:t>
            </a:r>
            <a:r>
              <a:rPr lang="en-US" altLang="ko-KR" dirty="0" smtClean="0">
                <a:latin typeface="아리따-돋움(TTF)-SemiBold" pitchFamily="18" charset="-127"/>
                <a:ea typeface="아리따-돋움(TTF)-SemiBold" pitchFamily="18" charset="-127"/>
              </a:rPr>
              <a:t>(</a:t>
            </a:r>
            <a:r>
              <a:rPr lang="ko-KR" altLang="en-US" dirty="0" smtClean="0">
                <a:latin typeface="아리따-돋움(TTF)-SemiBold" pitchFamily="18" charset="-127"/>
                <a:ea typeface="아리따-돋움(TTF)-SemiBold" pitchFamily="18" charset="-127"/>
              </a:rPr>
              <a:t>연령</a:t>
            </a:r>
            <a:r>
              <a:rPr lang="en-US" altLang="ko-KR" dirty="0" smtClean="0">
                <a:latin typeface="아리따-돋움(TTF)-SemiBold" pitchFamily="18" charset="-127"/>
                <a:ea typeface="아리따-돋움(TTF)-SemiBold" pitchFamily="18" charset="-127"/>
              </a:rPr>
              <a:t>)</a:t>
            </a:r>
          </a:p>
          <a:p>
            <a:r>
              <a:rPr lang="en-US" altLang="ko-KR" dirty="0"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r>
              <a:rPr lang="en-US" altLang="ko-KR" dirty="0" smtClean="0">
                <a:latin typeface="아리따-돋움(TTF)-SemiBold" pitchFamily="18" charset="-127"/>
                <a:ea typeface="아리따-돋움(TTF)-SemiBold" pitchFamily="18" charset="-127"/>
              </a:rPr>
              <a:t>  </a:t>
            </a:r>
            <a:r>
              <a:rPr lang="ko-KR" altLang="en-US" dirty="0" smtClean="0">
                <a:latin typeface="아리따-돋움(TTF)-SemiBold" pitchFamily="18" charset="-127"/>
                <a:ea typeface="아리따-돋움(TTF)-SemiBold" pitchFamily="18" charset="-127"/>
              </a:rPr>
              <a:t>판매전략</a:t>
            </a:r>
            <a:r>
              <a:rPr lang="en-US" altLang="ko-KR" dirty="0" smtClean="0">
                <a:latin typeface="아리따-돋움(TTF)-SemiBold" pitchFamily="18" charset="-127"/>
                <a:ea typeface="아리따-돋움(TTF)-SemiBold" pitchFamily="18" charset="-127"/>
              </a:rPr>
              <a:t>(</a:t>
            </a:r>
            <a:r>
              <a:rPr lang="ko-KR" altLang="en-US" dirty="0" smtClean="0">
                <a:latin typeface="아리따-돋움(TTF)-SemiBold" pitchFamily="18" charset="-127"/>
                <a:ea typeface="아리따-돋움(TTF)-SemiBold" pitchFamily="18" charset="-127"/>
              </a:rPr>
              <a:t>지역</a:t>
            </a:r>
            <a:r>
              <a:rPr lang="en-US" altLang="ko-KR" dirty="0" smtClean="0">
                <a:latin typeface="아리따-돋움(TTF)-SemiBold" pitchFamily="18" charset="-127"/>
                <a:ea typeface="아리따-돋움(TTF)-SemiBold" pitchFamily="18" charset="-127"/>
              </a:rPr>
              <a:t>)</a:t>
            </a:r>
          </a:p>
          <a:p>
            <a:r>
              <a:rPr lang="en-US" altLang="ko-KR" dirty="0"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r>
              <a:rPr lang="en-US" altLang="ko-KR" dirty="0" smtClean="0">
                <a:latin typeface="아리따-돋움(TTF)-SemiBold" pitchFamily="18" charset="-127"/>
                <a:ea typeface="아리따-돋움(TTF)-SemiBold" pitchFamily="18" charset="-127"/>
              </a:rPr>
              <a:t>  </a:t>
            </a:r>
            <a:r>
              <a:rPr lang="ko-KR" altLang="en-US" dirty="0" smtClean="0">
                <a:latin typeface="아리따-돋움(TTF)-SemiBold" pitchFamily="18" charset="-127"/>
                <a:ea typeface="아리따-돋움(TTF)-SemiBold" pitchFamily="18" charset="-127"/>
              </a:rPr>
              <a:t>판매전략</a:t>
            </a:r>
            <a:r>
              <a:rPr lang="en-US" altLang="ko-KR" dirty="0" smtClean="0">
                <a:latin typeface="아리따-돋움(TTF)-SemiBold" pitchFamily="18" charset="-127"/>
                <a:ea typeface="아리따-돋움(TTF)-SemiBold" pitchFamily="18" charset="-127"/>
              </a:rPr>
              <a:t>(</a:t>
            </a:r>
            <a:r>
              <a:rPr lang="ko-KR" altLang="en-US" dirty="0" smtClean="0">
                <a:latin typeface="아리따-돋움(TTF)-SemiBold" pitchFamily="18" charset="-127"/>
                <a:ea typeface="아리따-돋움(TTF)-SemiBold" pitchFamily="18" charset="-127"/>
              </a:rPr>
              <a:t>마스크</a:t>
            </a:r>
            <a:r>
              <a:rPr lang="en-US" altLang="ko-KR" dirty="0" smtClean="0">
                <a:latin typeface="아리따-돋움(TTF)-SemiBold" pitchFamily="18" charset="-127"/>
                <a:ea typeface="아리따-돋움(TTF)-SemiBold" pitchFamily="18" charset="-127"/>
              </a:rPr>
              <a:t>)</a:t>
            </a:r>
          </a:p>
          <a:p>
            <a:r>
              <a:rPr lang="en-US" altLang="ko-KR" dirty="0"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r>
              <a:rPr lang="en-US" altLang="ko-KR" dirty="0" smtClean="0">
                <a:latin typeface="아리따-돋움(TTF)-SemiBold" pitchFamily="18" charset="-127"/>
                <a:ea typeface="아리따-돋움(TTF)-SemiBold" pitchFamily="18" charset="-127"/>
              </a:rPr>
              <a:t>  </a:t>
            </a:r>
            <a:r>
              <a:rPr lang="ko-KR" altLang="en-US" dirty="0" smtClean="0">
                <a:latin typeface="아리따-돋움(TTF)-SemiBold" pitchFamily="18" charset="-127"/>
                <a:ea typeface="아리따-돋움(TTF)-SemiBold" pitchFamily="18" charset="-127"/>
              </a:rPr>
              <a:t>판매전략</a:t>
            </a:r>
            <a:r>
              <a:rPr lang="en-US" altLang="ko-KR" dirty="0" smtClean="0">
                <a:latin typeface="아리따-돋움(TTF)-SemiBold" pitchFamily="18" charset="-127"/>
                <a:ea typeface="아리따-돋움(TTF)-SemiBold" pitchFamily="18" charset="-127"/>
              </a:rPr>
              <a:t>(</a:t>
            </a:r>
            <a:r>
              <a:rPr lang="ko-KR" altLang="en-US" dirty="0" smtClean="0">
                <a:latin typeface="아리따-돋움(TTF)-SemiBold" pitchFamily="18" charset="-127"/>
                <a:ea typeface="아리따-돋움(TTF)-SemiBold" pitchFamily="18" charset="-127"/>
              </a:rPr>
              <a:t>공기청정기</a:t>
            </a:r>
            <a:r>
              <a:rPr lang="en-US" altLang="ko-KR" dirty="0" smtClean="0">
                <a:latin typeface="아리따-돋움(TTF)-SemiBold" pitchFamily="18" charset="-127"/>
                <a:ea typeface="아리따-돋움(TTF)-SemiBold" pitchFamily="18" charset="-127"/>
              </a:rPr>
              <a:t>)</a:t>
            </a:r>
          </a:p>
          <a:p>
            <a:r>
              <a:rPr lang="en-US" altLang="ko-KR" dirty="0"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r>
              <a:rPr lang="en-US" altLang="ko-KR" dirty="0" smtClean="0">
                <a:latin typeface="아리따-돋움(TTF)-SemiBold" pitchFamily="18" charset="-127"/>
                <a:ea typeface="아리따-돋움(TTF)-SemiBold" pitchFamily="18" charset="-127"/>
              </a:rPr>
              <a:t>  </a:t>
            </a:r>
            <a:r>
              <a:rPr lang="ko-KR" altLang="en-US" dirty="0" smtClean="0">
                <a:latin typeface="아리따-돋움(TTF)-SemiBold" pitchFamily="18" charset="-127"/>
                <a:ea typeface="아리따-돋움(TTF)-SemiBold" pitchFamily="18" charset="-127"/>
              </a:rPr>
              <a:t>결론</a:t>
            </a:r>
            <a:endParaRPr lang="en-US" altLang="ko-KR" dirty="0" smtClean="0">
              <a:latin typeface="아리따-돋움(TTF)-SemiBold" pitchFamily="18" charset="-127"/>
              <a:ea typeface="아리따-돋움(TTF)-SemiBold" pitchFamily="18" charset="-127"/>
            </a:endParaRPr>
          </a:p>
          <a:p>
            <a:r>
              <a:rPr lang="en-US" altLang="ko-KR" dirty="0" smtClean="0">
                <a:latin typeface="아리따-돋움(TTF)-SemiBold" pitchFamily="18" charset="-127"/>
                <a:ea typeface="아리따-돋움(TTF)-SemiBold" pitchFamily="18" charset="-127"/>
              </a:rPr>
              <a:t>   </a:t>
            </a:r>
            <a:r>
              <a:rPr lang="en-US" altLang="ko-KR" dirty="0" smtClean="0">
                <a:latin typeface="부산체_가칭" pitchFamily="18" charset="-127"/>
                <a:ea typeface="부산체_가칭" pitchFamily="18" charset="-127"/>
              </a:rPr>
              <a:t>CF</a:t>
            </a:r>
            <a:r>
              <a:rPr lang="en-US" altLang="ko-KR" dirty="0" smtClean="0"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r>
              <a:rPr lang="ko-KR" altLang="en-US" dirty="0" smtClean="0">
                <a:latin typeface="아리따-돋움(TTF)-SemiBold" pitchFamily="18" charset="-127"/>
                <a:ea typeface="아리따-돋움(TTF)-SemiBold" pitchFamily="18" charset="-127"/>
              </a:rPr>
              <a:t>콘티</a:t>
            </a:r>
            <a:endParaRPr lang="en-US" altLang="ko-KR" dirty="0" smtClean="0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35596" y="2924944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판</a:t>
            </a:r>
            <a:r>
              <a:rPr lang="ko-KR" altLang="en-US" sz="3600" b="1" dirty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매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012232" y="2960948"/>
            <a:ext cx="2515652" cy="0"/>
          </a:xfrm>
          <a:prstGeom prst="line">
            <a:avLst/>
          </a:prstGeom>
          <a:ln>
            <a:solidFill>
              <a:srgbClr val="F6F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12232" y="3573016"/>
            <a:ext cx="2515652" cy="0"/>
          </a:xfrm>
          <a:prstGeom prst="line">
            <a:avLst/>
          </a:prstGeom>
          <a:ln>
            <a:solidFill>
              <a:srgbClr val="F6F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4571849" y="1056822"/>
            <a:ext cx="4213376" cy="4752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8025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58775" y="80963"/>
            <a:ext cx="145047" cy="215900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98876" y="6561138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출처 </a:t>
            </a:r>
            <a:r>
              <a:rPr lang="en-US" altLang="ko-KR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: </a:t>
            </a:r>
            <a:r>
              <a:rPr lang="ko-KR" altLang="en-US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윤선생</a:t>
            </a:r>
            <a:endParaRPr lang="ko-KR" altLang="en-US" sz="1400" dirty="0">
              <a:solidFill>
                <a:srgbClr val="C3A37D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98661" y="80963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미세먼지 관련 속설</a:t>
            </a:r>
            <a:endParaRPr lang="ko-KR" altLang="en-US" sz="1400" dirty="0">
              <a:solidFill>
                <a:srgbClr val="F6F5F3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65486" y="910090"/>
            <a:ext cx="2521038" cy="5038490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Q </a:t>
            </a:r>
            <a:r>
              <a:rPr lang="ko-KR" altLang="en-US" b="1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미세먼지가 심할 때는 환기하면 안 된다</a:t>
            </a:r>
            <a:r>
              <a:rPr lang="en-US" altLang="ko-KR" b="1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?</a:t>
            </a:r>
          </a:p>
          <a:p>
            <a:pPr algn="ctr"/>
            <a:endParaRPr lang="en-US" altLang="ko-KR" dirty="0" smtClean="0"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endParaRPr lang="en-US" altLang="ko-KR" dirty="0"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endParaRPr lang="en-US" altLang="ko-KR" dirty="0" smtClean="0"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endParaRPr lang="en-US" altLang="ko-KR" dirty="0"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en-US" altLang="ko-KR" sz="1600" dirty="0" smtClean="0">
                <a:latin typeface="아리따-돋움(TTF)-SemiBold" pitchFamily="18" charset="-127"/>
                <a:ea typeface="아리따-돋움(TTF)-SemiBold" pitchFamily="18" charset="-127"/>
              </a:rPr>
              <a:t>A </a:t>
            </a:r>
            <a:r>
              <a:rPr lang="ko-KR" altLang="en-US" sz="1600" dirty="0" smtClean="0">
                <a:latin typeface="아리따-돋움(TTF)-SemiBold" pitchFamily="18" charset="-127"/>
                <a:ea typeface="아리따-돋움(TTF)-SemiBold" pitchFamily="18" charset="-127"/>
              </a:rPr>
              <a:t>온종일 환기를 하지 않으면 음식 조리</a:t>
            </a:r>
            <a:r>
              <a:rPr lang="en-US" altLang="ko-KR" sz="1600" dirty="0" smtClean="0">
                <a:latin typeface="아리따-돋움(TTF)-SemiBold" pitchFamily="18" charset="-127"/>
                <a:ea typeface="아리따-돋움(TTF)-SemiBold" pitchFamily="18" charset="-127"/>
              </a:rPr>
              <a:t>, </a:t>
            </a:r>
            <a:r>
              <a:rPr lang="ko-KR" altLang="en-US" sz="1600" dirty="0" smtClean="0">
                <a:latin typeface="아리따-돋움(TTF)-SemiBold" pitchFamily="18" charset="-127"/>
                <a:ea typeface="아리따-돋움(TTF)-SemiBold" pitchFamily="18" charset="-127"/>
              </a:rPr>
              <a:t>청소기 등으로 </a:t>
            </a:r>
            <a:r>
              <a:rPr lang="ko-KR" altLang="en-US" sz="16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실내에서 발생하는 미세먼지 농도</a:t>
            </a:r>
            <a:r>
              <a:rPr lang="ko-KR" altLang="en-US" sz="1600" dirty="0" smtClean="0">
                <a:latin typeface="아리따-돋움(TTF)-SemiBold" pitchFamily="18" charset="-127"/>
                <a:ea typeface="아리따-돋움(TTF)-SemiBold" pitchFamily="18" charset="-127"/>
              </a:rPr>
              <a:t>가 외부보다 더 높아질 수 있다</a:t>
            </a:r>
            <a:r>
              <a:rPr lang="en-US" altLang="ko-KR" sz="1600" dirty="0" smtClean="0">
                <a:latin typeface="아리따-돋움(TTF)-SemiBold" pitchFamily="18" charset="-127"/>
                <a:ea typeface="아리따-돋움(TTF)-SemiBold" pitchFamily="18" charset="-127"/>
              </a:rPr>
              <a:t>. </a:t>
            </a:r>
            <a:r>
              <a:rPr lang="ko-KR" altLang="en-US" sz="1600" dirty="0" smtClean="0">
                <a:latin typeface="아리따-돋움(TTF)-SemiBold" pitchFamily="18" charset="-127"/>
                <a:ea typeface="아리따-돋움(TTF)-SemiBold" pitchFamily="18" charset="-127"/>
              </a:rPr>
              <a:t>미세먼지 농도가 비교적 낮아지는 시간에 환기를 한 후 물걸레질을 </a:t>
            </a:r>
            <a:r>
              <a:rPr lang="ko-KR" altLang="en-US" sz="1600" dirty="0" err="1" smtClean="0">
                <a:latin typeface="아리따-돋움(TTF)-SemiBold" pitchFamily="18" charset="-127"/>
                <a:ea typeface="아리따-돋움(TTF)-SemiBold" pitchFamily="18" charset="-127"/>
              </a:rPr>
              <a:t>해야한다</a:t>
            </a:r>
            <a:r>
              <a:rPr lang="en-US" altLang="ko-KR" sz="1600" dirty="0" smtClean="0">
                <a:latin typeface="아리따-돋움(TTF)-SemiBold" pitchFamily="18" charset="-127"/>
                <a:ea typeface="아리따-돋움(TTF)-SemiBold" pitchFamily="18" charset="-127"/>
              </a:rPr>
              <a:t>.</a:t>
            </a:r>
            <a:endParaRPr lang="ko-KR" altLang="en-US" sz="1600" dirty="0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174935" y="1018802"/>
            <a:ext cx="2610290" cy="5038490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Q </a:t>
            </a:r>
            <a:r>
              <a:rPr lang="ko-KR" altLang="en-US" b="1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환기는 밤에 하는 것이 효과적이다</a:t>
            </a:r>
            <a:r>
              <a:rPr lang="en-US" altLang="ko-KR" b="1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?</a:t>
            </a:r>
          </a:p>
          <a:p>
            <a:pPr algn="ctr"/>
            <a:endParaRPr lang="en-US" altLang="ko-KR" dirty="0" smtClean="0"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endParaRPr lang="en-US" altLang="ko-KR" dirty="0" smtClean="0"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endParaRPr lang="en-US" altLang="ko-KR" dirty="0"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endParaRPr lang="en-US" altLang="ko-KR" dirty="0"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endParaRPr lang="en-US" altLang="ko-KR" dirty="0" smtClean="0"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endParaRPr lang="en-US" altLang="ko-KR" dirty="0"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endParaRPr lang="en-US" altLang="ko-KR" dirty="0" smtClean="0"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endParaRPr lang="en-US" altLang="ko-KR" dirty="0"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endParaRPr lang="en-US" altLang="ko-KR" dirty="0" smtClean="0"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endParaRPr lang="en-US" altLang="ko-KR" dirty="0"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endParaRPr lang="en-US" altLang="ko-KR" dirty="0" smtClean="0"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endParaRPr lang="en-US" altLang="ko-KR" dirty="0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59532" y="908720"/>
            <a:ext cx="2717543" cy="5038490"/>
          </a:xfrm>
          <a:prstGeom prst="rect">
            <a:avLst/>
          </a:prstGeom>
          <a:blipFill dpi="0" rotWithShape="1">
            <a:blip r:embed="rId4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Q </a:t>
            </a:r>
            <a:r>
              <a:rPr lang="ko-KR" altLang="en-US" b="1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삼겹살은 미세먼지에 효과가 있다</a:t>
            </a:r>
            <a:r>
              <a:rPr lang="en-US" altLang="ko-KR" b="1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?</a:t>
            </a:r>
          </a:p>
          <a:p>
            <a:pPr algn="ctr"/>
            <a:endParaRPr lang="en-US" altLang="ko-KR" dirty="0" smtClean="0"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endParaRPr lang="en-US" altLang="ko-KR" dirty="0"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endParaRPr lang="en-US" altLang="ko-KR" dirty="0" smtClean="0"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endParaRPr lang="en-US" altLang="ko-KR" dirty="0"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en-US" altLang="ko-KR" sz="1600" dirty="0" smtClean="0">
                <a:latin typeface="아리따-돋움(TTF)-SemiBold" pitchFamily="18" charset="-127"/>
                <a:ea typeface="아리따-돋움(TTF)-SemiBold" pitchFamily="18" charset="-127"/>
              </a:rPr>
              <a:t>A </a:t>
            </a:r>
            <a:r>
              <a:rPr lang="ko-KR" altLang="en-US" sz="1600" dirty="0" smtClean="0">
                <a:latin typeface="아리따-돋움(TTF)-SemiBold" pitchFamily="18" charset="-127"/>
                <a:ea typeface="아리따-돋움(TTF)-SemiBold" pitchFamily="18" charset="-127"/>
              </a:rPr>
              <a:t>삼겹살이 미세먼지 배출에 효과적이라는 말은 과학적 근거가 없다</a:t>
            </a:r>
            <a:r>
              <a:rPr lang="en-US" altLang="ko-KR" sz="1600" dirty="0" smtClean="0">
                <a:latin typeface="아리따-돋움(TTF)-SemiBold" pitchFamily="18" charset="-127"/>
                <a:ea typeface="아리따-돋움(TTF)-SemiBold" pitchFamily="18" charset="-127"/>
              </a:rPr>
              <a:t>. </a:t>
            </a:r>
            <a:r>
              <a:rPr lang="ko-KR" altLang="en-US" sz="16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오히려 체내 먼지의 흡수율을 높일 수 있다</a:t>
            </a:r>
            <a:r>
              <a:rPr lang="en-US" altLang="ko-KR" sz="16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.</a:t>
            </a:r>
            <a:r>
              <a:rPr lang="en-US" altLang="ko-KR" sz="1600" dirty="0" smtClean="0"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r>
              <a:rPr lang="ko-KR" altLang="en-US" sz="1600" dirty="0" smtClean="0">
                <a:latin typeface="아리따-돋움(TTF)-SemiBold" pitchFamily="18" charset="-127"/>
                <a:ea typeface="아리따-돋움(TTF)-SemiBold" pitchFamily="18" charset="-127"/>
              </a:rPr>
              <a:t>미세먼지를 배출하기 위해서는 물을 많이 마시는 것이 좋고</a:t>
            </a:r>
            <a:r>
              <a:rPr lang="en-US" altLang="ko-KR" sz="1600" dirty="0" smtClean="0">
                <a:latin typeface="아리따-돋움(TTF)-SemiBold" pitchFamily="18" charset="-127"/>
                <a:ea typeface="아리따-돋움(TTF)-SemiBold" pitchFamily="18" charset="-127"/>
              </a:rPr>
              <a:t>, </a:t>
            </a:r>
            <a:r>
              <a:rPr lang="ko-KR" altLang="en-US" sz="1600" dirty="0" smtClean="0">
                <a:latin typeface="아리따-돋움(TTF)-SemiBold" pitchFamily="18" charset="-127"/>
                <a:ea typeface="아리따-돋움(TTF)-SemiBold" pitchFamily="18" charset="-127"/>
              </a:rPr>
              <a:t>미역 등 해조류 또한 체내 중금속 배출에 효과적이다</a:t>
            </a:r>
            <a:r>
              <a:rPr lang="en-US" altLang="ko-KR" sz="1600" dirty="0" smtClean="0">
                <a:latin typeface="아리따-돋움(TTF)-SemiBold" pitchFamily="18" charset="-127"/>
                <a:ea typeface="아리따-돋움(TTF)-SemiBold" pitchFamily="18" charset="-127"/>
              </a:rPr>
              <a:t>.</a:t>
            </a:r>
            <a:endParaRPr lang="ko-KR" altLang="en-US" sz="1600" dirty="0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74935" y="3212976"/>
            <a:ext cx="261029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A </a:t>
            </a:r>
            <a:r>
              <a:rPr lang="ko-KR" altLang="en-US" sz="1600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밤이나 새벽 공기가 더 맑을 것이라는 착각은 </a:t>
            </a:r>
            <a:r>
              <a:rPr lang="en-US" altLang="ko-KR" sz="1600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NO! </a:t>
            </a:r>
            <a:r>
              <a:rPr lang="ko-KR" altLang="en-US" sz="1600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밤이나 새벽에는 </a:t>
            </a:r>
            <a:r>
              <a:rPr lang="ko-KR" altLang="en-US" sz="16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대기가 침체하여 공기 중에 오염물질이 더 많아진다</a:t>
            </a:r>
            <a:r>
              <a:rPr lang="en-US" altLang="ko-KR" sz="16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.</a:t>
            </a:r>
            <a:r>
              <a:rPr lang="en-US" altLang="ko-KR" sz="1600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r>
              <a:rPr lang="ko-KR" altLang="en-US" sz="1600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오전 </a:t>
            </a:r>
            <a:r>
              <a:rPr lang="en-US" altLang="ko-KR" sz="1600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9</a:t>
            </a:r>
            <a:r>
              <a:rPr lang="ko-KR" altLang="en-US" sz="1600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시부터 오후 </a:t>
            </a:r>
            <a:r>
              <a:rPr lang="en-US" altLang="ko-KR" sz="1600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6</a:t>
            </a:r>
            <a:r>
              <a:rPr lang="ko-KR" altLang="en-US" sz="1600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시 사이</a:t>
            </a:r>
            <a:r>
              <a:rPr lang="en-US" altLang="ko-KR" sz="1600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, </a:t>
            </a:r>
            <a:r>
              <a:rPr lang="ko-KR" altLang="en-US" sz="1600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해가 뜬 낮 시간에 환기시키는 것이 좋다</a:t>
            </a:r>
            <a:r>
              <a:rPr lang="en-US" altLang="ko-KR" sz="1600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.</a:t>
            </a:r>
            <a:endParaRPr lang="ko-KR" altLang="en-US" sz="1600" dirty="0" smtClean="0">
              <a:solidFill>
                <a:srgbClr val="F6F5F3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endParaRPr lang="ko-KR" altLang="en-US" sz="1600" dirty="0">
              <a:solidFill>
                <a:srgbClr val="F6F5F3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68764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98876" y="6561138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출처 </a:t>
            </a:r>
            <a:r>
              <a:rPr lang="en-US" altLang="ko-KR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: </a:t>
            </a:r>
            <a:r>
              <a:rPr lang="ko-KR" altLang="en-US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환경부 </a:t>
            </a:r>
            <a:r>
              <a:rPr lang="ko-KR" altLang="en-US" sz="1400" dirty="0" err="1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식약처</a:t>
            </a:r>
            <a:r>
              <a:rPr lang="ko-KR" altLang="en-US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r>
              <a:rPr lang="en-US" altLang="ko-KR" sz="1400" dirty="0" smtClean="0">
                <a:solidFill>
                  <a:srgbClr val="C3A37D"/>
                </a:solidFill>
                <a:latin typeface="부산체_가칭" pitchFamily="18" charset="-127"/>
                <a:ea typeface="부산체_가칭" pitchFamily="18" charset="-127"/>
              </a:rPr>
              <a:t>KBS</a:t>
            </a:r>
            <a:endParaRPr lang="ko-KR" altLang="en-US" sz="1400" dirty="0">
              <a:solidFill>
                <a:srgbClr val="C3A37D"/>
              </a:solidFill>
              <a:latin typeface="부산체_가칭" pitchFamily="18" charset="-127"/>
              <a:ea typeface="부산체_가칭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98661" y="80963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관련제품의 필요성</a:t>
            </a:r>
            <a:endParaRPr lang="ko-KR" altLang="en-US" sz="1400" dirty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9998"/>
            <a:ext cx="9144000" cy="25209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13389" y="439998"/>
            <a:ext cx="9144000" cy="6121140"/>
          </a:xfrm>
          <a:custGeom>
            <a:avLst/>
            <a:gdLst/>
            <a:ahLst/>
            <a:cxnLst/>
            <a:rect l="l" t="t" r="r" b="b"/>
            <a:pathLst>
              <a:path w="9144000" h="6121140">
                <a:moveTo>
                  <a:pt x="5400092" y="1449568"/>
                </a:moveTo>
                <a:lnTo>
                  <a:pt x="5400092" y="1836874"/>
                </a:lnTo>
                <a:lnTo>
                  <a:pt x="2123728" y="1836874"/>
                </a:lnTo>
                <a:lnTo>
                  <a:pt x="2123728" y="2232918"/>
                </a:lnTo>
                <a:lnTo>
                  <a:pt x="7380312" y="2232918"/>
                </a:lnTo>
                <a:lnTo>
                  <a:pt x="7380312" y="1845612"/>
                </a:lnTo>
                <a:lnTo>
                  <a:pt x="8964488" y="1845612"/>
                </a:lnTo>
                <a:lnTo>
                  <a:pt x="8964488" y="1449568"/>
                </a:lnTo>
                <a:close/>
                <a:moveTo>
                  <a:pt x="2123728" y="252698"/>
                </a:moveTo>
                <a:lnTo>
                  <a:pt x="2123728" y="612738"/>
                </a:lnTo>
                <a:lnTo>
                  <a:pt x="2123728" y="972778"/>
                </a:lnTo>
                <a:lnTo>
                  <a:pt x="2457478" y="972778"/>
                </a:lnTo>
                <a:lnTo>
                  <a:pt x="2457478" y="612738"/>
                </a:lnTo>
                <a:lnTo>
                  <a:pt x="8928484" y="612738"/>
                </a:lnTo>
                <a:lnTo>
                  <a:pt x="8928484" y="252698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6121140"/>
                </a:lnTo>
                <a:lnTo>
                  <a:pt x="0" y="612114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아리따-돋움(TTF)-SemiBold" pitchFamily="18" charset="-127"/>
                <a:ea typeface="아리따-돋움(TTF)-SemiBold" pitchFamily="18" charset="-127"/>
              </a:rPr>
              <a:t>1</a:t>
            </a:r>
            <a:endParaRPr lang="ko-KR" altLang="en-US" dirty="0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150437" y="1052736"/>
            <a:ext cx="5976664" cy="830997"/>
            <a:chOff x="-6949554" y="1805915"/>
            <a:chExt cx="5976664" cy="830997"/>
          </a:xfrm>
        </p:grpSpPr>
        <p:sp>
          <p:nvSpPr>
            <p:cNvPr id="37" name="직사각형 36"/>
            <p:cNvSpPr/>
            <p:nvPr/>
          </p:nvSpPr>
          <p:spPr>
            <a:xfrm>
              <a:off x="-5653136" y="2240868"/>
              <a:ext cx="1836204" cy="38895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(TTF)-SemiBold" pitchFamily="18" charset="-127"/>
                <a:ea typeface="아리따-돋움(TTF)-SemiBold" pitchFamily="18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-6826905" y="1916497"/>
              <a:ext cx="1353790" cy="3603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(TTF)-SemiBold" pitchFamily="18" charset="-127"/>
                <a:ea typeface="아리따-돋움(TTF)-SemiBold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-6949554" y="1805915"/>
              <a:ext cx="597666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공기청정기</a:t>
              </a:r>
              <a:r>
                <a:rPr lang="ko-KR" altLang="en-US" sz="2400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를 사용하는 것은 실내 미세먼지를 줄이는데 </a:t>
              </a:r>
              <a:r>
                <a:rPr lang="ko-KR" altLang="en-US" sz="2400" b="1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도움이 됩니다</a:t>
              </a:r>
              <a:r>
                <a:rPr lang="en-US" altLang="ko-KR" sz="2400" b="1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.</a:t>
              </a:r>
              <a:endParaRPr lang="ko-KR" altLang="en-US" sz="2400" b="1" dirty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786722" y="2672916"/>
            <a:ext cx="5357278" cy="1200329"/>
            <a:chOff x="-5653136" y="5121188"/>
            <a:chExt cx="5357278" cy="1200329"/>
          </a:xfrm>
        </p:grpSpPr>
        <p:sp>
          <p:nvSpPr>
            <p:cNvPr id="40" name="직사각형 39"/>
            <p:cNvSpPr/>
            <p:nvPr/>
          </p:nvSpPr>
          <p:spPr>
            <a:xfrm>
              <a:off x="-5552441" y="5925473"/>
              <a:ext cx="2383582" cy="38384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(TTF)-SemiBold" pitchFamily="18" charset="-127"/>
                <a:ea typeface="아리따-돋움(TTF)-SemiBold" pitchFamily="18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-3492896" y="5125369"/>
              <a:ext cx="2952328" cy="47705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(TTF)-SemiBold" pitchFamily="18" charset="-127"/>
                <a:ea typeface="아리따-돋움(TTF)-SemiBold" pitchFamily="18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-5653136" y="5121188"/>
              <a:ext cx="53572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물론 주기적으로 </a:t>
              </a:r>
              <a:r>
                <a:rPr lang="ko-KR" altLang="en-US" sz="2400" b="1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공기청정기</a:t>
              </a:r>
              <a:r>
                <a:rPr lang="ko-KR" altLang="en-US" sz="2400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 </a:t>
              </a:r>
              <a:r>
                <a:rPr lang="ko-KR" altLang="en-US" sz="2400" b="1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필터를 교체</a:t>
              </a:r>
              <a:r>
                <a:rPr lang="ko-KR" altLang="en-US" sz="2400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하고 적정하게 관리하는 것은 </a:t>
              </a:r>
              <a:endParaRPr lang="en-US" altLang="ko-KR" sz="2400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endParaRPr>
            </a:p>
            <a:p>
              <a:r>
                <a:rPr lang="ko-KR" altLang="en-US" sz="2400" b="1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반드시 필요합니다</a:t>
              </a:r>
              <a:r>
                <a:rPr lang="en-US" altLang="ko-KR" sz="2400" b="1" dirty="0" smtClean="0">
                  <a:solidFill>
                    <a:srgbClr val="F6F5F3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.</a:t>
              </a:r>
              <a:endParaRPr lang="ko-KR" altLang="en-US" sz="2400" b="1" dirty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endParaRP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45" y="4005064"/>
            <a:ext cx="4582325" cy="252028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4949670" y="4005064"/>
            <a:ext cx="3978814" cy="25560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식약처</a:t>
            </a:r>
            <a:r>
              <a:rPr lang="ko-KR" altLang="en-US" dirty="0" smtClean="0">
                <a:latin typeface="아리따-돋움(TTF)-SemiBold" pitchFamily="18" charset="-127"/>
                <a:ea typeface="아리따-돋움(TTF)-SemiBold" pitchFamily="18" charset="-127"/>
              </a:rPr>
              <a:t> 인증 마스크</a:t>
            </a:r>
            <a:endParaRPr lang="en-US" altLang="ko-KR" dirty="0" smtClean="0"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ko-KR" altLang="en-US" dirty="0" err="1" smtClean="0">
                <a:latin typeface="아리따-돋움(TTF)-SemiBold" pitchFamily="18" charset="-127"/>
                <a:ea typeface="아리따-돋움(TTF)-SemiBold" pitchFamily="18" charset="-127"/>
              </a:rPr>
              <a:t>염화나트륨</a:t>
            </a:r>
            <a:r>
              <a:rPr lang="ko-KR" altLang="en-US" dirty="0" smtClean="0">
                <a:latin typeface="아리따-돋움(TTF)-SemiBold" pitchFamily="18" charset="-127"/>
                <a:ea typeface="아리따-돋움(TTF)-SemiBold" pitchFamily="18" charset="-127"/>
              </a:rPr>
              <a:t> 투과 테스트 결과</a:t>
            </a:r>
            <a:endParaRPr lang="en-US" altLang="ko-KR" dirty="0" smtClean="0"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en-US" altLang="ko-KR" dirty="0" smtClean="0">
                <a:latin typeface="아리따-돋움(TTF)-SemiBold" pitchFamily="18" charset="-127"/>
                <a:ea typeface="아리따-돋움(TTF)-SemiBold" pitchFamily="18" charset="-127"/>
              </a:rPr>
              <a:t>(99.14%</a:t>
            </a:r>
            <a:r>
              <a:rPr lang="ko-KR" altLang="en-US" dirty="0" smtClean="0">
                <a:latin typeface="아리따-돋움(TTF)-SemiBold" pitchFamily="18" charset="-127"/>
                <a:ea typeface="아리따-돋움(TTF)-SemiBold" pitchFamily="18" charset="-127"/>
              </a:rPr>
              <a:t>의 </a:t>
            </a:r>
            <a:r>
              <a:rPr lang="ko-KR" altLang="en-US" dirty="0" err="1" smtClean="0">
                <a:latin typeface="아리따-돋움(TTF)-SemiBold" pitchFamily="18" charset="-127"/>
                <a:ea typeface="아리따-돋움(TTF)-SemiBold" pitchFamily="18" charset="-127"/>
              </a:rPr>
              <a:t>차단률을</a:t>
            </a:r>
            <a:r>
              <a:rPr lang="ko-KR" altLang="en-US" dirty="0" smtClean="0">
                <a:latin typeface="아리따-돋움(TTF)-SemiBold" pitchFamily="18" charset="-127"/>
                <a:ea typeface="아리따-돋움(TTF)-SemiBold" pitchFamily="18" charset="-127"/>
              </a:rPr>
              <a:t> 보임 </a:t>
            </a:r>
            <a:r>
              <a:rPr lang="en-US" altLang="ko-KR" dirty="0" smtClean="0">
                <a:latin typeface="아리따-돋움(TTF)-SemiBold" pitchFamily="18" charset="-127"/>
                <a:ea typeface="아리따-돋움(TTF)-SemiBold" pitchFamily="18" charset="-127"/>
              </a:rPr>
              <a:t>)</a:t>
            </a:r>
          </a:p>
          <a:p>
            <a:pPr algn="ctr"/>
            <a:endParaRPr lang="ko-KR" altLang="en-US" dirty="0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58775" y="80963"/>
            <a:ext cx="145047" cy="215900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04214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98876" y="80963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미세먼지 관련 뉴스</a:t>
            </a:r>
            <a:endParaRPr lang="ko-KR" altLang="en-US" sz="1400" dirty="0">
              <a:solidFill>
                <a:srgbClr val="F6F5F3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58775" y="80963"/>
            <a:ext cx="145047" cy="215900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6" name="직사각형 5">
            <a:hlinkClick r:id="rId2"/>
          </p:cNvPr>
          <p:cNvSpPr/>
          <p:nvPr/>
        </p:nvSpPr>
        <p:spPr>
          <a:xfrm>
            <a:off x="358775" y="548680"/>
            <a:ext cx="4199078" cy="252095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7" name="직사각형 6">
            <a:hlinkClick r:id="rId4"/>
          </p:cNvPr>
          <p:cNvSpPr/>
          <p:nvPr/>
        </p:nvSpPr>
        <p:spPr>
          <a:xfrm>
            <a:off x="4557065" y="3537012"/>
            <a:ext cx="4228159" cy="252095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8" name="직사각형 7">
            <a:hlinkClick r:id="rId6"/>
          </p:cNvPr>
          <p:cNvSpPr/>
          <p:nvPr/>
        </p:nvSpPr>
        <p:spPr>
          <a:xfrm>
            <a:off x="358775" y="3537012"/>
            <a:ext cx="4199078" cy="252095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9" name="직사각형 8">
            <a:hlinkClick r:id="rId8"/>
          </p:cNvPr>
          <p:cNvSpPr/>
          <p:nvPr/>
        </p:nvSpPr>
        <p:spPr>
          <a:xfrm>
            <a:off x="4535995" y="548680"/>
            <a:ext cx="4249229" cy="252095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98876" y="6561138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출처 </a:t>
            </a:r>
            <a:r>
              <a:rPr lang="en-US" altLang="ko-KR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: </a:t>
            </a:r>
            <a:r>
              <a:rPr lang="en-US" altLang="ko-KR" sz="1400" dirty="0" smtClean="0">
                <a:solidFill>
                  <a:srgbClr val="C3A37D"/>
                </a:solidFill>
                <a:latin typeface="부산체_가칭" pitchFamily="18" charset="-127"/>
                <a:ea typeface="부산체_가칭" pitchFamily="18" charset="-127"/>
              </a:rPr>
              <a:t>KBS</a:t>
            </a:r>
            <a:r>
              <a:rPr lang="en-US" altLang="ko-KR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r>
              <a:rPr lang="ko-KR" altLang="en-US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한국경제</a:t>
            </a:r>
            <a:r>
              <a:rPr lang="en-US" altLang="ko-KR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r>
              <a:rPr lang="en-US" altLang="ko-KR" sz="1400" dirty="0" smtClean="0">
                <a:solidFill>
                  <a:srgbClr val="C3A37D"/>
                </a:solidFill>
                <a:latin typeface="부산체_가칭" pitchFamily="18" charset="-127"/>
                <a:ea typeface="부산체_가칭" pitchFamily="18" charset="-127"/>
              </a:rPr>
              <a:t>MBC</a:t>
            </a:r>
            <a:r>
              <a:rPr lang="en-US" altLang="ko-KR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r>
              <a:rPr lang="ko-KR" altLang="en-US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연합뉴스</a:t>
            </a:r>
            <a:endParaRPr lang="ko-KR" altLang="en-US" sz="1400" dirty="0">
              <a:solidFill>
                <a:srgbClr val="C3A37D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50007" y="2998292"/>
            <a:ext cx="8426449" cy="5027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latin typeface="아리따-돋움(TTF)-SemiBold" pitchFamily="18" charset="-127"/>
                <a:ea typeface="아리따-돋움(TTF)-SemiBold" pitchFamily="18" charset="-127"/>
              </a:rPr>
              <a:t>     최초의 </a:t>
            </a:r>
            <a:r>
              <a:rPr lang="ko-KR" altLang="en-US" sz="1100" dirty="0">
                <a:latin typeface="아리따-돋움(TTF)-SemiBold" pitchFamily="18" charset="-127"/>
                <a:ea typeface="아리따-돋움(TTF)-SemiBold" pitchFamily="18" charset="-127"/>
              </a:rPr>
              <a:t>환경위성 ‘천리안</a:t>
            </a:r>
            <a:r>
              <a:rPr lang="en-US" altLang="ko-KR" sz="1100" dirty="0">
                <a:latin typeface="아리따-돋움(TTF)-SemiBold" pitchFamily="18" charset="-127"/>
                <a:ea typeface="아리따-돋움(TTF)-SemiBold" pitchFamily="18" charset="-127"/>
              </a:rPr>
              <a:t>2</a:t>
            </a:r>
            <a:r>
              <a:rPr lang="en-US" altLang="ko-KR" sz="1100" dirty="0">
                <a:latin typeface="부산체_가칭" pitchFamily="18" charset="-127"/>
                <a:ea typeface="부산체_가칭" pitchFamily="18" charset="-127"/>
              </a:rPr>
              <a:t>B</a:t>
            </a:r>
            <a:r>
              <a:rPr lang="en-US" altLang="ko-KR" sz="1100" dirty="0">
                <a:latin typeface="아리따-돋움(TTF)-SemiBold" pitchFamily="18" charset="-127"/>
                <a:ea typeface="아리따-돋움(TTF)-SemiBold" pitchFamily="18" charset="-127"/>
              </a:rPr>
              <a:t>’ </a:t>
            </a:r>
            <a:r>
              <a:rPr lang="ko-KR" altLang="en-US" sz="1100" dirty="0">
                <a:latin typeface="아리따-돋움(TTF)-SemiBold" pitchFamily="18" charset="-127"/>
                <a:ea typeface="아리따-돋움(TTF)-SemiBold" pitchFamily="18" charset="-127"/>
              </a:rPr>
              <a:t>조립 완료</a:t>
            </a:r>
            <a:r>
              <a:rPr lang="en-US" altLang="ko-KR" sz="1100" dirty="0">
                <a:latin typeface="아리따-돋움(TTF)-SemiBold" pitchFamily="18" charset="-127"/>
                <a:ea typeface="아리따-돋움(TTF)-SemiBold" pitchFamily="18" charset="-127"/>
              </a:rPr>
              <a:t>, </a:t>
            </a:r>
            <a:r>
              <a:rPr lang="ko-KR" altLang="en-US" sz="1100" dirty="0">
                <a:latin typeface="아리따-돋움(TTF)-SemiBold" pitchFamily="18" charset="-127"/>
                <a:ea typeface="아리따-돋움(TTF)-SemiBold" pitchFamily="18" charset="-127"/>
              </a:rPr>
              <a:t>미세먼지 감시 ‘해결사’ </a:t>
            </a:r>
            <a:r>
              <a:rPr lang="ko-KR" altLang="en-US" sz="1100" dirty="0" smtClean="0">
                <a:latin typeface="아리따-돋움(TTF)-SemiBold" pitchFamily="18" charset="-127"/>
                <a:ea typeface="아리따-돋움(TTF)-SemiBold" pitchFamily="18" charset="-127"/>
              </a:rPr>
              <a:t>될까                             미세먼지 </a:t>
            </a:r>
            <a:r>
              <a:rPr lang="en-US" altLang="ko-KR" sz="1100" dirty="0">
                <a:latin typeface="아리따-돋움(TTF)-SemiBold" pitchFamily="18" charset="-127"/>
                <a:ea typeface="아리따-돋움(TTF)-SemiBold" pitchFamily="18" charset="-127"/>
              </a:rPr>
              <a:t>'</a:t>
            </a:r>
            <a:r>
              <a:rPr lang="ko-KR" altLang="en-US" sz="1100" dirty="0">
                <a:latin typeface="아리따-돋움(TTF)-SemiBold" pitchFamily="18" charset="-127"/>
                <a:ea typeface="아리따-돋움(TTF)-SemiBold" pitchFamily="18" charset="-127"/>
              </a:rPr>
              <a:t>전쟁</a:t>
            </a:r>
            <a:r>
              <a:rPr lang="en-US" altLang="ko-KR" sz="1100" dirty="0">
                <a:latin typeface="아리따-돋움(TTF)-SemiBold" pitchFamily="18" charset="-127"/>
                <a:ea typeface="아리따-돋움(TTF)-SemiBold" pitchFamily="18" charset="-127"/>
              </a:rPr>
              <a:t>'...</a:t>
            </a:r>
            <a:r>
              <a:rPr lang="ko-KR" altLang="en-US" sz="1100" dirty="0">
                <a:latin typeface="아리따-돋움(TTF)-SemiBold" pitchFamily="18" charset="-127"/>
                <a:ea typeface="아리따-돋움(TTF)-SemiBold" pitchFamily="18" charset="-127"/>
              </a:rPr>
              <a:t>삼성</a:t>
            </a:r>
            <a:r>
              <a:rPr lang="en-US" altLang="ko-KR" sz="1100" dirty="0">
                <a:latin typeface="아리따-돋움(TTF)-SemiBold" pitchFamily="18" charset="-127"/>
                <a:ea typeface="아리따-돋움(TTF)-SemiBold" pitchFamily="18" charset="-127"/>
              </a:rPr>
              <a:t>·</a:t>
            </a:r>
            <a:r>
              <a:rPr lang="en-US" altLang="ko-KR" sz="1100" dirty="0">
                <a:latin typeface="부산체_가칭" pitchFamily="18" charset="-127"/>
                <a:ea typeface="부산체_가칭" pitchFamily="18" charset="-127"/>
              </a:rPr>
              <a:t>LG</a:t>
            </a:r>
            <a:r>
              <a:rPr lang="en-US" altLang="ko-KR" sz="1100" dirty="0">
                <a:latin typeface="아리따-돋움(TTF)-SemiBold" pitchFamily="18" charset="-127"/>
                <a:ea typeface="아리따-돋움(TTF)-SemiBold" pitchFamily="18" charset="-127"/>
              </a:rPr>
              <a:t> '</a:t>
            </a:r>
            <a:r>
              <a:rPr lang="ko-KR" altLang="en-US" sz="1100" dirty="0">
                <a:latin typeface="아리따-돋움(TTF)-SemiBold" pitchFamily="18" charset="-127"/>
                <a:ea typeface="아리따-돋움(TTF)-SemiBold" pitchFamily="18" charset="-127"/>
              </a:rPr>
              <a:t>구원 투수</a:t>
            </a:r>
            <a:r>
              <a:rPr lang="en-US" altLang="ko-KR" sz="1100" dirty="0">
                <a:latin typeface="아리따-돋움(TTF)-SemiBold" pitchFamily="18" charset="-127"/>
                <a:ea typeface="아리따-돋움(TTF)-SemiBold" pitchFamily="18" charset="-127"/>
              </a:rPr>
              <a:t>'</a:t>
            </a:r>
            <a:r>
              <a:rPr lang="ko-KR" altLang="en-US" sz="1100" dirty="0">
                <a:latin typeface="아리따-돋움(TTF)-SemiBold" pitchFamily="18" charset="-127"/>
                <a:ea typeface="아리따-돋움(TTF)-SemiBold" pitchFamily="18" charset="-127"/>
              </a:rPr>
              <a:t>나선다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58776" y="6057292"/>
            <a:ext cx="8426449" cy="5027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latin typeface="아리따-돋움(TTF)-SemiBold" pitchFamily="18" charset="-127"/>
                <a:ea typeface="아리따-돋움(TTF)-SemiBold" pitchFamily="18" charset="-127"/>
              </a:rPr>
              <a:t>           노후 </a:t>
            </a:r>
            <a:r>
              <a:rPr lang="ko-KR" altLang="en-US" sz="1100" dirty="0" err="1">
                <a:latin typeface="아리따-돋움(TTF)-SemiBold" pitchFamily="18" charset="-127"/>
                <a:ea typeface="아리따-돋움(TTF)-SemiBold" pitchFamily="18" charset="-127"/>
              </a:rPr>
              <a:t>경유차</a:t>
            </a:r>
            <a:r>
              <a:rPr lang="ko-KR" altLang="en-US" sz="1100" dirty="0">
                <a:latin typeface="아리따-돋움(TTF)-SemiBold" pitchFamily="18" charset="-127"/>
                <a:ea typeface="아리따-돋움(TTF)-SemiBold" pitchFamily="18" charset="-127"/>
              </a:rPr>
              <a:t> 버리고 </a:t>
            </a:r>
            <a:r>
              <a:rPr lang="en-US" altLang="ko-KR" sz="1100" dirty="0">
                <a:latin typeface="부산체_가칭" pitchFamily="18" charset="-127"/>
                <a:ea typeface="부산체_가칭" pitchFamily="18" charset="-127"/>
              </a:rPr>
              <a:t>LPG</a:t>
            </a:r>
            <a:r>
              <a:rPr lang="ko-KR" altLang="en-US" sz="1100" dirty="0">
                <a:latin typeface="아리따-돋움(TTF)-SemiBold" pitchFamily="18" charset="-127"/>
                <a:ea typeface="아리따-돋움(TTF)-SemiBold" pitchFamily="18" charset="-127"/>
              </a:rPr>
              <a:t>트럭 사면 최고 </a:t>
            </a:r>
            <a:r>
              <a:rPr lang="en-US" altLang="ko-KR" sz="1100" dirty="0">
                <a:latin typeface="아리따-돋움(TTF)-SemiBold" pitchFamily="18" charset="-127"/>
                <a:ea typeface="아리따-돋움(TTF)-SemiBold" pitchFamily="18" charset="-127"/>
              </a:rPr>
              <a:t>565</a:t>
            </a:r>
            <a:r>
              <a:rPr lang="ko-KR" altLang="en-US" sz="1100" dirty="0">
                <a:latin typeface="아리따-돋움(TTF)-SemiBold" pitchFamily="18" charset="-127"/>
                <a:ea typeface="아리따-돋움(TTF)-SemiBold" pitchFamily="18" charset="-127"/>
              </a:rPr>
              <a:t>만 원 </a:t>
            </a:r>
            <a:r>
              <a:rPr lang="ko-KR" altLang="en-US" sz="1100" dirty="0" smtClean="0">
                <a:latin typeface="아리따-돋움(TTF)-SemiBold" pitchFamily="18" charset="-127"/>
                <a:ea typeface="아리따-돋움(TTF)-SemiBold" pitchFamily="18" charset="-127"/>
              </a:rPr>
              <a:t>지원                            </a:t>
            </a:r>
            <a:r>
              <a:rPr lang="en-US" altLang="ko-KR" sz="1100" dirty="0" smtClean="0">
                <a:latin typeface="아리따-돋움(TTF)-SemiBold" pitchFamily="18" charset="-127"/>
                <a:ea typeface="아리따-돋움(TTF)-SemiBold" pitchFamily="18" charset="-127"/>
              </a:rPr>
              <a:t>"</a:t>
            </a:r>
            <a:r>
              <a:rPr lang="ko-KR" altLang="en-US" sz="1100" dirty="0">
                <a:latin typeface="아리따-돋움(TTF)-SemiBold" pitchFamily="18" charset="-127"/>
                <a:ea typeface="아리따-돋움(TTF)-SemiBold" pitchFamily="18" charset="-127"/>
              </a:rPr>
              <a:t>고맙다 미세먼지</a:t>
            </a:r>
            <a:r>
              <a:rPr lang="en-US" altLang="ko-KR" sz="1100" dirty="0">
                <a:latin typeface="아리따-돋움(TTF)-SemiBold" pitchFamily="18" charset="-127"/>
                <a:ea typeface="아리따-돋움(TTF)-SemiBold" pitchFamily="18" charset="-127"/>
              </a:rPr>
              <a:t>?"…</a:t>
            </a:r>
            <a:r>
              <a:rPr lang="ko-KR" altLang="en-US" sz="1100" dirty="0">
                <a:latin typeface="아리따-돋움(TTF)-SemiBold" pitchFamily="18" charset="-127"/>
                <a:ea typeface="아리따-돋움(TTF)-SemiBold" pitchFamily="18" charset="-127"/>
              </a:rPr>
              <a:t>공기청정기</a:t>
            </a:r>
            <a:r>
              <a:rPr lang="en-US" altLang="ko-KR" sz="1100" dirty="0">
                <a:latin typeface="아리따-돋움(TTF)-SemiBold" pitchFamily="18" charset="-127"/>
                <a:ea typeface="아리따-돋움(TTF)-SemiBold" pitchFamily="18" charset="-127"/>
              </a:rPr>
              <a:t>·</a:t>
            </a:r>
            <a:r>
              <a:rPr lang="ko-KR" altLang="en-US" sz="1100" dirty="0" err="1">
                <a:latin typeface="아리따-돋움(TTF)-SemiBold" pitchFamily="18" charset="-127"/>
                <a:ea typeface="아리따-돋움(TTF)-SemiBold" pitchFamily="18" charset="-127"/>
              </a:rPr>
              <a:t>에어워셔</a:t>
            </a:r>
            <a:r>
              <a:rPr lang="ko-KR" altLang="en-US" sz="1100" dirty="0">
                <a:latin typeface="아리따-돋움(TTF)-SemiBold" pitchFamily="18" charset="-127"/>
                <a:ea typeface="아리따-돋움(TTF)-SemiBold" pitchFamily="18" charset="-127"/>
              </a:rPr>
              <a:t> 브랜드가치 </a:t>
            </a:r>
            <a:r>
              <a:rPr lang="ko-KR" altLang="en-US" sz="1100" dirty="0" smtClean="0">
                <a:latin typeface="아리따-돋움(TTF)-SemiBold" pitchFamily="18" charset="-127"/>
                <a:ea typeface="아리따-돋움(TTF)-SemiBold" pitchFamily="18" charset="-127"/>
              </a:rPr>
              <a:t>급등</a:t>
            </a:r>
            <a:endParaRPr lang="ko-KR" altLang="en-US" sz="1100" dirty="0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48827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8775" y="908720"/>
            <a:ext cx="648072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미세먼지관련상품판매 </a:t>
            </a:r>
            <a:r>
              <a:rPr lang="ko-KR" altLang="en-US" b="1" dirty="0" err="1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기획안</a:t>
            </a:r>
            <a:endParaRPr lang="en-US" altLang="ko-KR" b="1" dirty="0" smtClean="0">
              <a:solidFill>
                <a:srgbClr val="C3A37D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endParaRPr lang="en-US" altLang="ko-KR" dirty="0" smtClean="0">
              <a:solidFill>
                <a:srgbClr val="F6F5F3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r>
              <a:rPr lang="en-US" altLang="ko-KR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1. </a:t>
            </a:r>
            <a:r>
              <a:rPr lang="ko-KR" altLang="en-US" dirty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담당부서</a:t>
            </a:r>
            <a:endParaRPr lang="en-US" altLang="ko-KR" dirty="0">
              <a:solidFill>
                <a:srgbClr val="C3A37D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r>
              <a:rPr lang="ko-KR" altLang="en-US" dirty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판매업체 기획</a:t>
            </a:r>
            <a:r>
              <a:rPr lang="en-US" altLang="ko-KR" dirty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, </a:t>
            </a:r>
            <a:r>
              <a:rPr lang="ko-KR" altLang="en-US" dirty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경영</a:t>
            </a:r>
            <a:r>
              <a:rPr lang="en-US" altLang="ko-KR" dirty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,</a:t>
            </a:r>
            <a:r>
              <a:rPr lang="ko-KR" altLang="en-US" dirty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r>
              <a:rPr lang="ko-KR" altLang="en-US" dirty="0" err="1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마케팅팀</a:t>
            </a:r>
            <a:endParaRPr lang="en-US" altLang="ko-KR" dirty="0">
              <a:solidFill>
                <a:srgbClr val="F6F5F3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endParaRPr lang="en-US" altLang="ko-KR" dirty="0" smtClean="0">
              <a:solidFill>
                <a:srgbClr val="F6F5F3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r>
              <a:rPr lang="en-US" altLang="ko-KR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2. </a:t>
            </a:r>
            <a:r>
              <a:rPr lang="ko-KR" altLang="en-US" dirty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판매기간</a:t>
            </a:r>
            <a:endParaRPr lang="en-US" altLang="ko-KR" dirty="0">
              <a:solidFill>
                <a:srgbClr val="C3A37D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r>
              <a:rPr lang="ko-KR" altLang="en-US" dirty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미세먼지 인식이 높은 </a:t>
            </a:r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지금</a:t>
            </a:r>
            <a:r>
              <a:rPr lang="en-US" altLang="ko-KR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, </a:t>
            </a:r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r>
              <a:rPr lang="ko-KR" altLang="en-US" dirty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봄 </a:t>
            </a:r>
            <a:r>
              <a:rPr lang="en-US" altLang="ko-KR" dirty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3~4</a:t>
            </a:r>
            <a:r>
              <a:rPr lang="ko-KR" altLang="en-US" dirty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월 </a:t>
            </a:r>
            <a:r>
              <a:rPr lang="ko-KR" altLang="en-US" dirty="0" err="1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황사철</a:t>
            </a:r>
            <a:r>
              <a:rPr lang="ko-KR" altLang="en-US" dirty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 집중판매</a:t>
            </a:r>
            <a:endParaRPr lang="en-US" altLang="ko-KR" dirty="0">
              <a:solidFill>
                <a:srgbClr val="F6F5F3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endParaRPr lang="en-US" altLang="ko-KR" dirty="0">
              <a:solidFill>
                <a:srgbClr val="F6F5F3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r>
              <a:rPr lang="en-US" altLang="ko-KR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3. </a:t>
            </a:r>
            <a:r>
              <a:rPr lang="ko-KR" altLang="en-US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판매대상</a:t>
            </a:r>
            <a:endParaRPr lang="en-US" altLang="ko-KR" dirty="0" smtClean="0">
              <a:solidFill>
                <a:srgbClr val="C3A37D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취약계층</a:t>
            </a:r>
            <a:r>
              <a:rPr lang="en-US" altLang="ko-KR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(</a:t>
            </a:r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어린이</a:t>
            </a:r>
            <a:r>
              <a:rPr lang="en-US" altLang="ko-KR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,</a:t>
            </a:r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노인</a:t>
            </a:r>
            <a:r>
              <a:rPr lang="en-US" altLang="ko-KR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)</a:t>
            </a:r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의 가구주인 </a:t>
            </a:r>
            <a:r>
              <a:rPr lang="en-US" altLang="ko-KR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4050, </a:t>
            </a:r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미세먼지 심한 곳</a:t>
            </a:r>
            <a:endParaRPr lang="en-US" altLang="ko-KR" dirty="0" smtClean="0">
              <a:solidFill>
                <a:srgbClr val="F6F5F3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endParaRPr lang="en-US" altLang="ko-KR" dirty="0">
              <a:solidFill>
                <a:srgbClr val="F6F5F3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r>
              <a:rPr lang="en-US" altLang="ko-KR" dirty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4</a:t>
            </a:r>
            <a:r>
              <a:rPr lang="en-US" altLang="ko-KR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. </a:t>
            </a:r>
            <a:r>
              <a:rPr lang="ko-KR" altLang="en-US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판매목록</a:t>
            </a:r>
            <a:endParaRPr lang="en-US" altLang="ko-KR" dirty="0" smtClean="0">
              <a:solidFill>
                <a:srgbClr val="C3A37D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공기청정기 </a:t>
            </a:r>
            <a:r>
              <a:rPr lang="ko-KR" altLang="en-US" dirty="0" err="1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마스크등</a:t>
            </a:r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 관련제품들</a:t>
            </a:r>
            <a:endParaRPr lang="en-US" altLang="ko-KR" dirty="0" smtClean="0">
              <a:solidFill>
                <a:srgbClr val="F6F5F3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endParaRPr lang="en-US" altLang="ko-KR" dirty="0">
              <a:solidFill>
                <a:srgbClr val="F6F5F3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r>
              <a:rPr lang="en-US" altLang="ko-KR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5. </a:t>
            </a:r>
            <a:r>
              <a:rPr lang="ko-KR" altLang="en-US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판매전략</a:t>
            </a:r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endParaRPr lang="en-US" altLang="ko-KR" dirty="0" smtClean="0">
              <a:solidFill>
                <a:srgbClr val="F6F5F3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홈페이지</a:t>
            </a:r>
            <a:r>
              <a:rPr lang="en-US" altLang="ko-KR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(</a:t>
            </a:r>
            <a:r>
              <a:rPr lang="en-US" altLang="ko-KR" dirty="0" smtClean="0">
                <a:solidFill>
                  <a:srgbClr val="F6F5F3"/>
                </a:solidFill>
                <a:latin typeface="부산체_가칭" pitchFamily="18" charset="-127"/>
                <a:ea typeface="부산체_가칭" pitchFamily="18" charset="-127"/>
                <a:hlinkClick r:id="rId2"/>
              </a:rPr>
              <a:t>http://Bgroup.ml</a:t>
            </a:r>
            <a:r>
              <a:rPr lang="en-US" altLang="ko-KR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), </a:t>
            </a:r>
            <a:r>
              <a:rPr lang="en-US" altLang="ko-KR" dirty="0" smtClean="0">
                <a:solidFill>
                  <a:srgbClr val="F6F5F3"/>
                </a:solidFill>
                <a:latin typeface="부산체_가칭" pitchFamily="18" charset="-127"/>
                <a:ea typeface="부산체_가칭" pitchFamily="18" charset="-127"/>
              </a:rPr>
              <a:t>PDF</a:t>
            </a:r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파일</a:t>
            </a:r>
            <a:r>
              <a:rPr lang="en-US" altLang="ko-KR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, </a:t>
            </a:r>
            <a:r>
              <a:rPr lang="en-US" altLang="ko-KR" dirty="0" smtClean="0">
                <a:solidFill>
                  <a:srgbClr val="F6F5F3"/>
                </a:solidFill>
                <a:latin typeface="부산체_가칭" pitchFamily="18" charset="-127"/>
                <a:ea typeface="부산체_가칭" pitchFamily="18" charset="-127"/>
              </a:rPr>
              <a:t>SNS, YOUTUBE</a:t>
            </a:r>
            <a:r>
              <a:rPr lang="en-US" altLang="ko-KR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, </a:t>
            </a:r>
          </a:p>
          <a:p>
            <a:r>
              <a:rPr lang="en-US" altLang="ko-KR" dirty="0" smtClean="0">
                <a:solidFill>
                  <a:srgbClr val="F6F5F3"/>
                </a:solidFill>
                <a:latin typeface="부산체_가칭" pitchFamily="18" charset="-127"/>
                <a:ea typeface="부산체_가칭" pitchFamily="18" charset="-127"/>
              </a:rPr>
              <a:t>TV</a:t>
            </a:r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r>
              <a:rPr lang="ko-KR" altLang="en-US" dirty="0" err="1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광고등을</a:t>
            </a:r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 이용하여 홍보 후 판매</a:t>
            </a:r>
            <a:endParaRPr lang="en-US" altLang="ko-KR" dirty="0" smtClean="0">
              <a:solidFill>
                <a:srgbClr val="F6F5F3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endParaRPr lang="en-US" altLang="ko-KR" dirty="0">
              <a:solidFill>
                <a:srgbClr val="F6F5F3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r>
              <a:rPr lang="en-US" altLang="ko-KR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6. </a:t>
            </a:r>
            <a:r>
              <a:rPr lang="ko-KR" altLang="en-US" dirty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판매목적</a:t>
            </a:r>
            <a:endParaRPr lang="en-US" altLang="ko-KR" dirty="0">
              <a:solidFill>
                <a:srgbClr val="C3A37D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회사매출증가</a:t>
            </a:r>
            <a:r>
              <a:rPr lang="en-US" altLang="ko-KR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,</a:t>
            </a:r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r>
              <a:rPr lang="ko-KR" altLang="en-US" dirty="0" err="1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사회적기업</a:t>
            </a:r>
            <a:r>
              <a:rPr lang="en-US" altLang="ko-KR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, </a:t>
            </a:r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국민건강증진</a:t>
            </a:r>
            <a:endParaRPr lang="en-US" altLang="ko-KR" dirty="0">
              <a:solidFill>
                <a:srgbClr val="F6F5F3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endParaRPr lang="en-US" altLang="ko-KR" dirty="0" smtClean="0">
              <a:solidFill>
                <a:srgbClr val="F6F5F3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98876" y="80963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판매전</a:t>
            </a:r>
            <a:r>
              <a:rPr lang="ko-KR" altLang="en-US" sz="1400" dirty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략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58775" y="80963"/>
            <a:ext cx="145047" cy="215900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25539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8775" y="80963"/>
            <a:ext cx="145047" cy="215900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98876" y="80963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판매전략</a:t>
            </a:r>
            <a:r>
              <a: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(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연령</a:t>
            </a:r>
            <a:r>
              <a: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)</a:t>
            </a:r>
            <a:endParaRPr lang="ko-KR" altLang="en-US" sz="1400" dirty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graphicFrame>
        <p:nvGraphicFramePr>
          <p:cNvPr id="6" name="차트 5"/>
          <p:cNvGraphicFramePr/>
          <p:nvPr>
            <p:extLst>
              <p:ext uri="{D42A27DB-BD31-4B8C-83A1-F6EECF244321}">
                <p14:modId xmlns:p14="http://schemas.microsoft.com/office/powerpoint/2010/main" val="2055106719"/>
              </p:ext>
            </p:extLst>
          </p:nvPr>
        </p:nvGraphicFramePr>
        <p:xfrm>
          <a:off x="341483" y="908050"/>
          <a:ext cx="5850697" cy="4649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직사각형 7"/>
          <p:cNvSpPr/>
          <p:nvPr/>
        </p:nvSpPr>
        <p:spPr>
          <a:xfrm>
            <a:off x="498876" y="6561138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출처 </a:t>
            </a:r>
            <a:r>
              <a:rPr lang="en-US" altLang="ko-KR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: </a:t>
            </a:r>
            <a:r>
              <a:rPr lang="ko-KR" altLang="en-US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통계청</a:t>
            </a:r>
            <a:endParaRPr lang="ko-KR" altLang="en-US" sz="1400" dirty="0">
              <a:solidFill>
                <a:srgbClr val="C3A37D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92180" y="908050"/>
            <a:ext cx="2593045" cy="47531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34352D"/>
                </a:solidFill>
                <a:latin typeface="아리따-돋움(TTF)-SemiBold" pitchFamily="18" charset="-127"/>
                <a:ea typeface="아리따-돋움(TTF)-SemiBold" pitchFamily="18" charset="-127"/>
              </a:rPr>
              <a:t>근로자가구주 </a:t>
            </a:r>
            <a:r>
              <a:rPr lang="ko-KR" altLang="en-US" sz="1400" b="1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평균 </a:t>
            </a:r>
            <a:r>
              <a:rPr lang="en-US" altLang="ko-KR" sz="1400" b="1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46.27</a:t>
            </a:r>
            <a:r>
              <a:rPr lang="ko-KR" altLang="en-US" sz="1400" b="1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세</a:t>
            </a:r>
            <a:endParaRPr lang="en-US" altLang="ko-KR" sz="1400" b="1" dirty="0" smtClean="0">
              <a:solidFill>
                <a:srgbClr val="C3A37D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가정용품 지출비율이 </a:t>
            </a:r>
            <a:r>
              <a:rPr lang="en-US" altLang="ko-KR" sz="1400" b="1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4%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밖에 </a:t>
            </a:r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ko-KR" altLang="en-US" sz="1400" dirty="0" err="1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되지않음을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 알 수 있음 </a:t>
            </a:r>
          </a:p>
          <a:p>
            <a:pPr algn="ctr"/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2017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년 기준</a:t>
            </a:r>
          </a:p>
          <a:p>
            <a:pPr algn="ctr"/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endParaRPr lang="ko-KR" altLang="en-US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endParaRPr lang="ko-KR" altLang="en-US" sz="1400" dirty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5076056" y="4401108"/>
            <a:ext cx="1728192" cy="945396"/>
            <a:chOff x="5976156" y="4797152"/>
            <a:chExt cx="1728192" cy="945396"/>
          </a:xfrm>
        </p:grpSpPr>
        <p:cxnSp>
          <p:nvCxnSpPr>
            <p:cNvPr id="11" name="직선 연결선 10"/>
            <p:cNvCxnSpPr/>
            <p:nvPr/>
          </p:nvCxnSpPr>
          <p:spPr>
            <a:xfrm rot="16200000" flipV="1">
              <a:off x="6012160" y="4761148"/>
              <a:ext cx="576064" cy="648072"/>
            </a:xfrm>
            <a:prstGeom prst="line">
              <a:avLst/>
            </a:prstGeom>
            <a:ln>
              <a:solidFill>
                <a:srgbClr val="48230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 rot="10800000">
              <a:off x="6624229" y="5373215"/>
              <a:ext cx="648072" cy="0"/>
            </a:xfrm>
            <a:prstGeom prst="line">
              <a:avLst/>
            </a:prstGeom>
            <a:ln>
              <a:solidFill>
                <a:srgbClr val="48230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624228" y="4941168"/>
              <a:ext cx="648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n>
                    <a:solidFill>
                      <a:srgbClr val="482304"/>
                    </a:solidFill>
                  </a:ln>
                  <a:latin typeface="아리따-돋움(TTF)-SemiBold" pitchFamily="18" charset="-127"/>
                  <a:ea typeface="아리따-돋움(TTF)-SemiBold" pitchFamily="18" charset="-127"/>
                </a:rPr>
                <a:t>4%</a:t>
              </a:r>
              <a:endParaRPr lang="ko-KR" altLang="en-US" dirty="0">
                <a:ln>
                  <a:solidFill>
                    <a:srgbClr val="482304"/>
                  </a:solidFill>
                </a:ln>
                <a:latin typeface="아리따-돋움(TTF)-SemiBold" pitchFamily="18" charset="-127"/>
                <a:ea typeface="아리따-돋움(TTF)-SemiBold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592923" y="5373216"/>
              <a:ext cx="1111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rgbClr val="482304"/>
                    </a:solidFill>
                  </a:ln>
                  <a:latin typeface="아리따-돋움(TTF)-SemiBold" pitchFamily="18" charset="-127"/>
                  <a:ea typeface="아리따-돋움(TTF)-SemiBold" pitchFamily="18" charset="-127"/>
                </a:rPr>
                <a:t>가정용</a:t>
              </a:r>
              <a:r>
                <a:rPr lang="ko-KR" altLang="en-US" dirty="0">
                  <a:ln>
                    <a:solidFill>
                      <a:srgbClr val="482304"/>
                    </a:solidFill>
                  </a:ln>
                  <a:latin typeface="아리따-돋움(TTF)-SemiBold" pitchFamily="18" charset="-127"/>
                  <a:ea typeface="아리따-돋움(TTF)-SemiBold" pitchFamily="18" charset="-127"/>
                </a:rPr>
                <a:t>품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563888" y="5373216"/>
            <a:ext cx="1368152" cy="945396"/>
            <a:chOff x="3995936" y="5517233"/>
            <a:chExt cx="1368152" cy="945396"/>
          </a:xfrm>
        </p:grpSpPr>
        <p:cxnSp>
          <p:nvCxnSpPr>
            <p:cNvPr id="16" name="직선 연결선 15"/>
            <p:cNvCxnSpPr/>
            <p:nvPr/>
          </p:nvCxnSpPr>
          <p:spPr>
            <a:xfrm rot="16200000" flipV="1">
              <a:off x="4031940" y="5481229"/>
              <a:ext cx="576064" cy="648072"/>
            </a:xfrm>
            <a:prstGeom prst="line">
              <a:avLst/>
            </a:prstGeom>
            <a:ln>
              <a:solidFill>
                <a:srgbClr val="48230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4644008" y="6093296"/>
              <a:ext cx="648072" cy="0"/>
            </a:xfrm>
            <a:prstGeom prst="line">
              <a:avLst/>
            </a:prstGeom>
            <a:ln>
              <a:solidFill>
                <a:srgbClr val="48230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644008" y="5733257"/>
              <a:ext cx="72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n>
                    <a:solidFill>
                      <a:srgbClr val="482304"/>
                    </a:solidFill>
                  </a:ln>
                  <a:latin typeface="아리따-돋움(TTF)-SemiBold" pitchFamily="18" charset="-127"/>
                  <a:ea typeface="아리따-돋움(TTF)-SemiBold" pitchFamily="18" charset="-127"/>
                </a:rPr>
                <a:t>15%</a:t>
              </a:r>
              <a:endParaRPr lang="ko-KR" altLang="en-US" dirty="0">
                <a:ln>
                  <a:solidFill>
                    <a:srgbClr val="482304"/>
                  </a:solidFill>
                </a:ln>
                <a:latin typeface="아리따-돋움(TTF)-SemiBold" pitchFamily="18" charset="-127"/>
                <a:ea typeface="아리따-돋움(TTF)-SemiBold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80012" y="6093297"/>
              <a:ext cx="648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rgbClr val="482304"/>
                    </a:solidFill>
                  </a:ln>
                  <a:latin typeface="아리따-돋움(TTF)-SemiBold" pitchFamily="18" charset="-127"/>
                  <a:ea typeface="아리따-돋움(TTF)-SemiBold" pitchFamily="18" charset="-127"/>
                </a:rPr>
                <a:t>교</a:t>
              </a:r>
              <a:r>
                <a:rPr lang="ko-KR" altLang="en-US" dirty="0">
                  <a:ln>
                    <a:solidFill>
                      <a:srgbClr val="482304"/>
                    </a:solidFill>
                  </a:ln>
                  <a:latin typeface="아리따-돋움(TTF)-SemiBold" pitchFamily="18" charset="-127"/>
                  <a:ea typeface="아리따-돋움(TTF)-SemiBold" pitchFamily="18" charset="-127"/>
                </a:rPr>
                <a:t>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09408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98876" y="80963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판매전략</a:t>
            </a:r>
            <a:r>
              <a: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(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지역</a:t>
            </a:r>
            <a:r>
              <a: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)</a:t>
            </a:r>
            <a:endParaRPr lang="ko-KR" altLang="en-US" sz="1400" dirty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8775" y="80963"/>
            <a:ext cx="145047" cy="215900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555010"/>
            <a:ext cx="6121437" cy="287333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3433750"/>
            <a:ext cx="6121437" cy="2869306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6408204" y="980728"/>
            <a:ext cx="2593045" cy="5041900"/>
            <a:chOff x="6408204" y="980728"/>
            <a:chExt cx="2593045" cy="5041900"/>
          </a:xfrm>
        </p:grpSpPr>
        <p:sp>
          <p:nvSpPr>
            <p:cNvPr id="10" name="직사각형 9"/>
            <p:cNvSpPr/>
            <p:nvPr/>
          </p:nvSpPr>
          <p:spPr>
            <a:xfrm>
              <a:off x="6408204" y="980728"/>
              <a:ext cx="2593045" cy="504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endParaRPr>
            </a:p>
            <a:p>
              <a:pPr algn="ctr"/>
              <a:endPara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endParaRPr>
            </a:p>
            <a:p>
              <a:pPr algn="ctr"/>
              <a:r>
                <a:rPr lang="ko-KR" altLang="en-US" sz="1400" dirty="0" err="1" smtClean="0">
                  <a:solidFill>
                    <a:srgbClr val="272727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영유아를</a:t>
              </a:r>
              <a:r>
                <a:rPr lang="ko-KR" altLang="en-US" sz="1400" dirty="0" smtClean="0">
                  <a:solidFill>
                    <a:srgbClr val="272727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 양육하는 </a:t>
              </a:r>
              <a:r>
                <a:rPr lang="en-US" altLang="ko-KR" sz="1400" b="1" dirty="0" smtClean="0">
                  <a:solidFill>
                    <a:srgbClr val="C3A37D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3040</a:t>
              </a:r>
            </a:p>
            <a:p>
              <a:pPr algn="ctr"/>
              <a:r>
                <a:rPr lang="ko-KR" altLang="en-US" sz="1400" dirty="0" smtClean="0">
                  <a:solidFill>
                    <a:srgbClr val="272727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고령자 부양하는 </a:t>
              </a:r>
              <a:r>
                <a:rPr lang="en-US" altLang="ko-KR" sz="1400" b="1" dirty="0" smtClean="0">
                  <a:solidFill>
                    <a:srgbClr val="C3A37D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4050</a:t>
              </a:r>
              <a:r>
                <a:rPr lang="en-US" altLang="ko-KR" sz="1400" dirty="0" smtClean="0">
                  <a:solidFill>
                    <a:srgbClr val="272727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 </a:t>
              </a:r>
              <a:r>
                <a:rPr lang="ko-KR" altLang="en-US" sz="1400" dirty="0" err="1" smtClean="0">
                  <a:solidFill>
                    <a:srgbClr val="272727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타겟팅</a:t>
              </a:r>
              <a:endPara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endParaRPr>
            </a:p>
            <a:p>
              <a:pPr algn="ctr"/>
              <a:r>
                <a:rPr lang="ko-KR" altLang="en-US" sz="1400" b="1" dirty="0" smtClean="0">
                  <a:solidFill>
                    <a:srgbClr val="C3A37D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지역</a:t>
              </a:r>
              <a:r>
                <a:rPr lang="ko-KR" altLang="en-US" sz="1400" dirty="0" smtClean="0">
                  <a:solidFill>
                    <a:srgbClr val="272727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은 서구 북구 남구 중구 위주</a:t>
              </a:r>
              <a:endPara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endParaRPr>
            </a:p>
            <a:p>
              <a:pPr algn="ctr"/>
              <a:endPara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endParaRPr>
            </a:p>
            <a:p>
              <a:pPr algn="ctr"/>
              <a:endPara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endParaRPr>
            </a:p>
            <a:p>
              <a:pPr algn="ctr"/>
              <a:r>
                <a:rPr lang="en-US" altLang="ko-KR" sz="1400" dirty="0" smtClean="0">
                  <a:solidFill>
                    <a:srgbClr val="272727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2018 </a:t>
              </a:r>
              <a:r>
                <a:rPr lang="ko-KR" altLang="en-US" sz="1400" dirty="0" smtClean="0">
                  <a:solidFill>
                    <a:srgbClr val="272727"/>
                  </a:solidFill>
                  <a:latin typeface="아리따-돋움(TTF)-SemiBold" pitchFamily="18" charset="-127"/>
                  <a:ea typeface="아리따-돋움(TTF)-SemiBold" pitchFamily="18" charset="-127"/>
                </a:rPr>
                <a:t>연평균 기준</a:t>
              </a:r>
              <a:endParaRPr lang="en-US" altLang="ko-KR" sz="1400" dirty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endParaRPr>
            </a:p>
            <a:p>
              <a:pPr algn="ctr"/>
              <a:endParaRPr lang="ko-KR" altLang="en-US" sz="1400" dirty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912260" y="1484784"/>
              <a:ext cx="14761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부산체_가칭" pitchFamily="18" charset="-127"/>
                  <a:ea typeface="부산체_가칭" pitchFamily="18" charset="-127"/>
                  <a:hlinkClick r:id="rId4"/>
                </a:rPr>
                <a:t>PM2.5</a:t>
              </a:r>
              <a:endParaRPr lang="ko-KR" altLang="en-US" dirty="0">
                <a:latin typeface="부산체_가칭" pitchFamily="18" charset="-127"/>
                <a:ea typeface="부산체_가칭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48264" y="4797152"/>
              <a:ext cx="14761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부산체_가칭" pitchFamily="18" charset="-127"/>
                  <a:ea typeface="부산체_가칭" pitchFamily="18" charset="-127"/>
                  <a:hlinkClick r:id="rId5"/>
                </a:rPr>
                <a:t>PM2.5</a:t>
              </a:r>
              <a:endParaRPr lang="ko-KR" altLang="en-US" dirty="0">
                <a:latin typeface="부산체_가칭" pitchFamily="18" charset="-127"/>
                <a:ea typeface="부산체_가칭" pitchFamily="18" charset="-127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98876" y="6561138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출처 </a:t>
            </a:r>
            <a:r>
              <a:rPr lang="en-US" altLang="ko-KR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: </a:t>
            </a:r>
            <a:r>
              <a:rPr lang="ko-KR" altLang="en-US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통계청</a:t>
            </a:r>
            <a:endParaRPr lang="ko-KR" altLang="en-US" sz="1400" dirty="0">
              <a:solidFill>
                <a:srgbClr val="C3A37D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73938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8775" y="80963"/>
            <a:ext cx="145047" cy="215900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98876" y="80963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판매전략</a:t>
            </a:r>
            <a:r>
              <a:rPr lang="en-US" altLang="ko-KR" sz="1400" dirty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(</a:t>
            </a:r>
            <a:r>
              <a:rPr lang="ko-KR" altLang="en-US" sz="1400" dirty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마스크</a:t>
            </a:r>
            <a:r>
              <a: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)</a:t>
            </a:r>
            <a:endParaRPr lang="ko-KR" altLang="en-US" sz="1400" dirty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98876" y="6561138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출처 </a:t>
            </a:r>
            <a:r>
              <a:rPr lang="en-US" altLang="ko-KR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: </a:t>
            </a:r>
            <a:r>
              <a:rPr lang="ko-KR" altLang="en-US" sz="1400" dirty="0" err="1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다나</a:t>
            </a:r>
            <a:r>
              <a:rPr lang="ko-KR" altLang="en-US" sz="1400" dirty="0" err="1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와</a:t>
            </a:r>
            <a:endParaRPr lang="ko-KR" altLang="en-US" sz="1400" dirty="0">
              <a:solidFill>
                <a:srgbClr val="C3A37D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408204" y="980728"/>
            <a:ext cx="2593045" cy="5041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3M</a:t>
            </a:r>
            <a:r>
              <a:rPr lang="ko-KR" altLang="en-US" sz="1400" b="1" dirty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r>
              <a:rPr lang="ko-KR" altLang="en-US" sz="1400" b="1" dirty="0" err="1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유한킴벌리</a:t>
            </a:r>
            <a:r>
              <a:rPr lang="ko-KR" altLang="en-US" sz="1400" b="1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 장정산업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이</a:t>
            </a:r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인기상품 점유율이 높다</a:t>
            </a:r>
            <a:r>
              <a: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.</a:t>
            </a:r>
            <a:endParaRPr lang="ko-KR" altLang="en-US" sz="1400" dirty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296652"/>
            <a:ext cx="6301457" cy="31323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3429000"/>
            <a:ext cx="6265453" cy="314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7928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8775" y="80963"/>
            <a:ext cx="145047" cy="215900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98876" y="80963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판매전략</a:t>
            </a:r>
            <a:r>
              <a:rPr lang="en-US" altLang="ko-KR" sz="1400" dirty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(</a:t>
            </a:r>
            <a:r>
              <a:rPr lang="ko-KR" altLang="en-US" sz="1400" dirty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마스크</a:t>
            </a:r>
            <a:r>
              <a: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)</a:t>
            </a:r>
            <a:endParaRPr lang="ko-KR" altLang="en-US" sz="1400" dirty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98876" y="6561138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출처 </a:t>
            </a:r>
            <a:r>
              <a:rPr lang="en-US" altLang="ko-KR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: </a:t>
            </a:r>
            <a:r>
              <a:rPr lang="ko-KR" altLang="en-US" sz="1400" dirty="0" err="1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다나</a:t>
            </a:r>
            <a:r>
              <a:rPr lang="ko-KR" altLang="en-US" sz="1400" dirty="0" err="1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와</a:t>
            </a:r>
            <a:endParaRPr lang="ko-KR" altLang="en-US" sz="1400" dirty="0">
              <a:solidFill>
                <a:srgbClr val="C3A37D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408204" y="980728"/>
            <a:ext cx="2593045" cy="5041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파인텍</a:t>
            </a:r>
            <a:r>
              <a:rPr lang="ko-KR" altLang="en-US" sz="1400" b="1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r>
              <a:rPr lang="ko-KR" altLang="en-US" sz="1400" b="1" dirty="0" err="1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웰킵스</a:t>
            </a:r>
            <a:r>
              <a:rPr lang="ko-KR" altLang="en-US" sz="1400" b="1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제품이</a:t>
            </a:r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가격은 싸지만</a:t>
            </a:r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ko-KR" altLang="en-US" sz="1400" dirty="0" err="1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유한킴벌리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 제품을 제외한</a:t>
            </a:r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다른 제품들에 비해 </a:t>
            </a:r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ko-KR" altLang="en-US" sz="1400" b="1" dirty="0" err="1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리뷰수</a:t>
            </a:r>
            <a:r>
              <a:rPr lang="en-US" altLang="ko-KR" sz="1400" b="1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(</a:t>
            </a:r>
            <a:r>
              <a:rPr lang="ko-KR" altLang="en-US" sz="1400" b="1" dirty="0" err="1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구매수</a:t>
            </a:r>
            <a:r>
              <a:rPr lang="en-US" altLang="ko-KR" sz="1400" b="1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)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가 압도적임</a:t>
            </a:r>
            <a:endParaRPr lang="ko-KR" altLang="en-US" sz="1400" dirty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50" y="296863"/>
            <a:ext cx="6313282" cy="310794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4" y="3425189"/>
            <a:ext cx="6301458" cy="313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3039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8775" y="80963"/>
            <a:ext cx="145047" cy="215900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98876" y="80963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판매전략</a:t>
            </a:r>
            <a:r>
              <a: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(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공기청정</a:t>
            </a:r>
            <a:r>
              <a:rPr lang="ko-KR" altLang="en-US" sz="1400" dirty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기</a:t>
            </a:r>
            <a:r>
              <a: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)</a:t>
            </a:r>
            <a:endParaRPr lang="ko-KR" altLang="en-US" sz="1400" dirty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98876" y="6561138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출처 </a:t>
            </a:r>
            <a:r>
              <a:rPr lang="en-US" altLang="ko-KR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: </a:t>
            </a:r>
            <a:r>
              <a:rPr lang="ko-KR" altLang="en-US" sz="1400" dirty="0" err="1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다나</a:t>
            </a:r>
            <a:r>
              <a:rPr lang="ko-KR" altLang="en-US" sz="1400" dirty="0" err="1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와</a:t>
            </a:r>
            <a:endParaRPr lang="ko-KR" altLang="en-US" sz="1400" dirty="0">
              <a:solidFill>
                <a:srgbClr val="C3A37D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408204" y="980728"/>
            <a:ext cx="2593045" cy="5041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삼성 </a:t>
            </a:r>
            <a:r>
              <a: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LG</a:t>
            </a:r>
            <a:r>
              <a:rPr lang="ko-KR" altLang="en-US" sz="1400" dirty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가</a:t>
            </a:r>
            <a:r>
              <a: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인기상품 </a:t>
            </a:r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점유율이 높다</a:t>
            </a:r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endParaRPr lang="en-US" altLang="ko-KR" sz="1400" dirty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296653"/>
            <a:ext cx="6120680" cy="313234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30" y="3428508"/>
            <a:ext cx="6161086" cy="313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78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6512" y="0"/>
            <a:ext cx="4728350" cy="6866620"/>
          </a:xfrm>
          <a:prstGeom prst="rect">
            <a:avLst/>
          </a:pr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latin typeface="아리따-돋움(TTF)-SemiBold" pitchFamily="18" charset="-127"/>
                <a:ea typeface="아리따-돋움(TTF)-SemiBold" pitchFamily="18" charset="-127"/>
              </a:rPr>
              <a:t>   </a:t>
            </a:r>
            <a:r>
              <a:rPr lang="ko-KR" altLang="en-US" b="1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국외</a:t>
            </a:r>
            <a:endParaRPr lang="en-US" altLang="ko-KR" b="1" dirty="0" smtClean="0">
              <a:solidFill>
                <a:srgbClr val="C3A37D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r>
              <a:rPr lang="ko-KR" altLang="en-US" sz="1400" dirty="0" smtClean="0">
                <a:latin typeface="아리따-돋움(TTF)-SemiBold" pitchFamily="18" charset="-127"/>
                <a:ea typeface="아리따-돋움(TTF)-SemiBold" pitchFamily="18" charset="-127"/>
              </a:rPr>
              <a:t>    </a:t>
            </a:r>
            <a:r>
              <a:rPr lang="en-US" altLang="ko-KR" sz="1400" dirty="0" smtClean="0">
                <a:latin typeface="부산체_가칭" pitchFamily="18" charset="-127"/>
                <a:ea typeface="부산체_가칭" pitchFamily="18" charset="-127"/>
              </a:rPr>
              <a:t>OECD</a:t>
            </a:r>
            <a:r>
              <a:rPr lang="en-US" altLang="ko-KR" sz="1400" dirty="0" smtClean="0"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r>
              <a:rPr lang="ko-KR" altLang="en-US" sz="1400" dirty="0" smtClean="0">
                <a:latin typeface="아리따-돋움(TTF)-SemiBold" pitchFamily="18" charset="-127"/>
                <a:ea typeface="아리따-돋움(TTF)-SemiBold" pitchFamily="18" charset="-127"/>
              </a:rPr>
              <a:t>국외기여도 중국</a:t>
            </a:r>
            <a:endParaRPr lang="en-US" altLang="ko-KR" sz="1400" dirty="0" smtClean="0">
              <a:latin typeface="아리따-돋움(TTF)-SemiBold" pitchFamily="18" charset="-127"/>
              <a:ea typeface="아리따-돋움(TTF)-SemiBold" pitchFamily="18" charset="-127"/>
            </a:endParaRPr>
          </a:p>
          <a:p>
            <a:r>
              <a:rPr lang="ko-KR" altLang="en-US" dirty="0" smtClean="0">
                <a:latin typeface="아리따-돋움(TTF)-SemiBold" pitchFamily="18" charset="-127"/>
                <a:ea typeface="아리따-돋움(TTF)-SemiBold" pitchFamily="18" charset="-127"/>
              </a:rPr>
              <a:t>   </a:t>
            </a:r>
            <a:r>
              <a:rPr lang="ko-KR" altLang="en-US" b="1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국내</a:t>
            </a:r>
            <a:endParaRPr lang="en-US" altLang="ko-KR" b="1" dirty="0" smtClean="0">
              <a:solidFill>
                <a:srgbClr val="C3A37D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r>
              <a:rPr lang="ko-KR" altLang="en-US" dirty="0" smtClean="0">
                <a:latin typeface="아리따-돋움(TTF)-SemiBold" pitchFamily="18" charset="-127"/>
                <a:ea typeface="아리따-돋움(TTF)-SemiBold" pitchFamily="18" charset="-127"/>
              </a:rPr>
              <a:t>   </a:t>
            </a:r>
            <a:r>
              <a:rPr lang="ko-KR" altLang="en-US" sz="1400" dirty="0" smtClean="0">
                <a:latin typeface="아리따-돋움(TTF)-SemiBold" pitchFamily="18" charset="-127"/>
                <a:ea typeface="아리따-돋움(TTF)-SemiBold" pitchFamily="18" charset="-127"/>
              </a:rPr>
              <a:t>대한민국 주요도시</a:t>
            </a:r>
            <a:endParaRPr lang="en-US" altLang="ko-KR" sz="1400" dirty="0" smtClean="0">
              <a:latin typeface="아리따-돋움(TTF)-SemiBold" pitchFamily="18" charset="-127"/>
              <a:ea typeface="아리따-돋움(TTF)-SemiBold" pitchFamily="18" charset="-127"/>
            </a:endParaRPr>
          </a:p>
          <a:p>
            <a:r>
              <a:rPr lang="ko-KR" altLang="en-US" dirty="0" smtClean="0">
                <a:latin typeface="아리따-돋움(TTF)-SemiBold" pitchFamily="18" charset="-127"/>
                <a:ea typeface="아리따-돋움(TTF)-SemiBold" pitchFamily="18" charset="-127"/>
              </a:rPr>
              <a:t>   </a:t>
            </a:r>
            <a:r>
              <a:rPr lang="ko-KR" altLang="en-US" b="1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대구</a:t>
            </a:r>
            <a:endParaRPr lang="en-US" altLang="ko-KR" b="1" dirty="0" smtClean="0">
              <a:solidFill>
                <a:srgbClr val="C3A37D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r>
              <a:rPr lang="en-US" altLang="ko-KR" dirty="0" smtClean="0">
                <a:latin typeface="아리따-돋움(TTF)-SemiBold" pitchFamily="18" charset="-127"/>
                <a:ea typeface="아리따-돋움(TTF)-SemiBold" pitchFamily="18" charset="-127"/>
              </a:rPr>
              <a:t>   </a:t>
            </a:r>
            <a:r>
              <a:rPr lang="ko-KR" altLang="en-US" sz="1400" dirty="0" smtClean="0">
                <a:latin typeface="아리따-돋움(TTF)-SemiBold" pitchFamily="18" charset="-127"/>
                <a:ea typeface="아리따-돋움(TTF)-SemiBold" pitchFamily="18" charset="-127"/>
              </a:rPr>
              <a:t>구별 </a:t>
            </a:r>
            <a:r>
              <a:rPr lang="ko-KR" altLang="en-US" sz="1400" dirty="0" err="1" smtClean="0">
                <a:latin typeface="아리따-돋움(TTF)-SemiBold" pitchFamily="18" charset="-127"/>
                <a:ea typeface="아리따-돋움(TTF)-SemiBold" pitchFamily="18" charset="-127"/>
              </a:rPr>
              <a:t>오염원별</a:t>
            </a:r>
            <a:endParaRPr lang="en-US" altLang="ko-KR" sz="1400" dirty="0" smtClean="0">
              <a:latin typeface="아리따-돋움(TTF)-SemiBold" pitchFamily="18" charset="-127"/>
              <a:ea typeface="아리따-돋움(TTF)-SemiBold" pitchFamily="18" charset="-127"/>
            </a:endParaRPr>
          </a:p>
          <a:p>
            <a:r>
              <a:rPr lang="ko-KR" altLang="en-US" dirty="0" smtClean="0">
                <a:latin typeface="아리따-돋움(TTF)-SemiBold" pitchFamily="18" charset="-127"/>
                <a:ea typeface="아리따-돋움(TTF)-SemiBold" pitchFamily="18" charset="-127"/>
              </a:rPr>
              <a:t>   </a:t>
            </a:r>
            <a:r>
              <a:rPr lang="ko-KR" altLang="en-US" b="1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질병</a:t>
            </a:r>
            <a:endParaRPr lang="en-US" altLang="ko-KR" b="1" dirty="0" smtClean="0">
              <a:solidFill>
                <a:srgbClr val="C3A37D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r>
              <a:rPr lang="en-US" altLang="ko-KR" dirty="0"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r>
              <a:rPr lang="en-US" altLang="ko-KR" dirty="0" smtClean="0">
                <a:latin typeface="아리따-돋움(TTF)-SemiBold" pitchFamily="18" charset="-127"/>
                <a:ea typeface="아리따-돋움(TTF)-SemiBold" pitchFamily="18" charset="-127"/>
              </a:rPr>
              <a:t>  </a:t>
            </a:r>
            <a:r>
              <a:rPr lang="ko-KR" altLang="en-US" sz="1400" dirty="0" smtClean="0">
                <a:latin typeface="아리따-돋움(TTF)-SemiBold" pitchFamily="18" charset="-127"/>
                <a:ea typeface="아리따-돋움(TTF)-SemiBold" pitchFamily="18" charset="-127"/>
              </a:rPr>
              <a:t>미세먼지와 질병 상관관계</a:t>
            </a:r>
            <a:endParaRPr lang="en-US" altLang="ko-KR" sz="1400" dirty="0">
              <a:latin typeface="아리따-돋움(TTF)-SemiBold" pitchFamily="18" charset="-127"/>
              <a:ea typeface="아리따-돋움(TTF)-SemiBold" pitchFamily="18" charset="-127"/>
            </a:endParaRPr>
          </a:p>
          <a:p>
            <a:r>
              <a:rPr lang="en-US" altLang="ko-KR" sz="1400" dirty="0" smtClean="0">
                <a:latin typeface="아리따-돋움(TTF)-SemiBold" pitchFamily="18" charset="-127"/>
                <a:ea typeface="아리따-돋움(TTF)-SemiBold" pitchFamily="18" charset="-127"/>
              </a:rPr>
              <a:t>    </a:t>
            </a:r>
            <a:r>
              <a:rPr lang="ko-KR" altLang="en-US" sz="1400" dirty="0" smtClean="0">
                <a:latin typeface="아리따-돋움(TTF)-SemiBold" pitchFamily="18" charset="-127"/>
                <a:ea typeface="아리따-돋움(TTF)-SemiBold" pitchFamily="18" charset="-127"/>
              </a:rPr>
              <a:t>조기사망률</a:t>
            </a:r>
            <a:endParaRPr lang="en-US" altLang="ko-KR" sz="1400" dirty="0" smtClean="0">
              <a:latin typeface="아리따-돋움(TTF)-SemiBold" pitchFamily="18" charset="-127"/>
              <a:ea typeface="아리따-돋움(TTF)-SemiBold" pitchFamily="18" charset="-127"/>
            </a:endParaRPr>
          </a:p>
          <a:p>
            <a:r>
              <a:rPr lang="en-US" altLang="ko-KR" sz="1400" dirty="0" smtClean="0">
                <a:latin typeface="아리따-돋움(TTF)-SemiBold" pitchFamily="18" charset="-127"/>
                <a:ea typeface="아리따-돋움(TTF)-SemiBold" pitchFamily="18" charset="-127"/>
              </a:rPr>
              <a:t>    </a:t>
            </a:r>
            <a:r>
              <a:rPr lang="ko-KR" altLang="en-US" sz="1400" dirty="0" smtClean="0">
                <a:latin typeface="아리따-돋움(TTF)-SemiBold" pitchFamily="18" charset="-127"/>
                <a:ea typeface="아리따-돋움(TTF)-SemiBold" pitchFamily="18" charset="-127"/>
              </a:rPr>
              <a:t>취약계층 통계와 분포</a:t>
            </a:r>
            <a:endParaRPr lang="en-US" altLang="ko-KR" sz="1400" dirty="0" smtClean="0">
              <a:latin typeface="아리따-돋움(TTF)-SemiBold" pitchFamily="18" charset="-127"/>
              <a:ea typeface="아리따-돋움(TTF)-SemiBold" pitchFamily="18" charset="-127"/>
            </a:endParaRPr>
          </a:p>
          <a:p>
            <a:r>
              <a:rPr lang="ko-KR" altLang="en-US" dirty="0" smtClean="0">
                <a:latin typeface="아리따-돋움(TTF)-SemiBold" pitchFamily="18" charset="-127"/>
                <a:ea typeface="아리따-돋움(TTF)-SemiBold" pitchFamily="18" charset="-127"/>
              </a:rPr>
              <a:t>   </a:t>
            </a:r>
            <a:r>
              <a:rPr lang="ko-KR" altLang="en-US" b="1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판매</a:t>
            </a:r>
            <a:endParaRPr lang="en-US" altLang="ko-KR" b="1" dirty="0" smtClean="0">
              <a:solidFill>
                <a:srgbClr val="C3A37D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r>
              <a:rPr lang="en-US" altLang="ko-KR" dirty="0"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r>
              <a:rPr lang="en-US" altLang="ko-KR" dirty="0" smtClean="0">
                <a:latin typeface="아리따-돋움(TTF)-SemiBold" pitchFamily="18" charset="-127"/>
                <a:ea typeface="아리따-돋움(TTF)-SemiBold" pitchFamily="18" charset="-127"/>
              </a:rPr>
              <a:t>  </a:t>
            </a:r>
            <a:r>
              <a:rPr lang="ko-KR" altLang="en-US" sz="1400" dirty="0" smtClean="0">
                <a:latin typeface="아리따-돋움(TTF)-SemiBold" pitchFamily="18" charset="-127"/>
                <a:ea typeface="아리따-돋움(TTF)-SemiBold" pitchFamily="18" charset="-127"/>
              </a:rPr>
              <a:t>미세먼지 관련 속설</a:t>
            </a:r>
            <a:endParaRPr lang="en-US" altLang="ko-KR" sz="1400" dirty="0" smtClean="0">
              <a:latin typeface="아리따-돋움(TTF)-SemiBold" pitchFamily="18" charset="-127"/>
              <a:ea typeface="아리따-돋움(TTF)-SemiBold" pitchFamily="18" charset="-127"/>
            </a:endParaRPr>
          </a:p>
          <a:p>
            <a:r>
              <a:rPr lang="en-US" altLang="ko-KR" sz="1400" dirty="0"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r>
              <a:rPr lang="en-US" altLang="ko-KR" sz="1400" dirty="0" smtClean="0">
                <a:latin typeface="아리따-돋움(TTF)-SemiBold" pitchFamily="18" charset="-127"/>
                <a:ea typeface="아리따-돋움(TTF)-SemiBold" pitchFamily="18" charset="-127"/>
              </a:rPr>
              <a:t>   </a:t>
            </a:r>
            <a:r>
              <a:rPr lang="ko-KR" altLang="en-US" sz="1400" dirty="0" smtClean="0">
                <a:latin typeface="아리따-돋움(TTF)-SemiBold" pitchFamily="18" charset="-127"/>
                <a:ea typeface="아리따-돋움(TTF)-SemiBold" pitchFamily="18" charset="-127"/>
              </a:rPr>
              <a:t>관련제품의 필요성</a:t>
            </a:r>
            <a:endParaRPr lang="en-US" altLang="ko-KR" sz="1400" dirty="0" smtClean="0">
              <a:latin typeface="아리따-돋움(TTF)-SemiBold" pitchFamily="18" charset="-127"/>
              <a:ea typeface="아리따-돋움(TTF)-SemiBold" pitchFamily="18" charset="-127"/>
            </a:endParaRPr>
          </a:p>
          <a:p>
            <a:r>
              <a:rPr lang="en-US" altLang="ko-KR" sz="1400" dirty="0"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r>
              <a:rPr lang="en-US" altLang="ko-KR" sz="1400" dirty="0" smtClean="0">
                <a:latin typeface="아리따-돋움(TTF)-SemiBold" pitchFamily="18" charset="-127"/>
                <a:ea typeface="아리따-돋움(TTF)-SemiBold" pitchFamily="18" charset="-127"/>
              </a:rPr>
              <a:t>   </a:t>
            </a:r>
            <a:r>
              <a:rPr lang="ko-KR" altLang="en-US" sz="1400" dirty="0" err="1" smtClean="0">
                <a:latin typeface="아리따-돋움(TTF)-SemiBold" pitchFamily="18" charset="-127"/>
                <a:ea typeface="아리따-돋움(TTF)-SemiBold" pitchFamily="18" charset="-127"/>
              </a:rPr>
              <a:t>판매타겟층</a:t>
            </a:r>
            <a:r>
              <a:rPr lang="ko-KR" altLang="en-US" sz="1400" dirty="0" smtClean="0">
                <a:latin typeface="아리따-돋움(TTF)-SemiBold" pitchFamily="18" charset="-127"/>
                <a:ea typeface="아리따-돋움(TTF)-SemiBold" pitchFamily="18" charset="-127"/>
              </a:rPr>
              <a:t> 판매방법</a:t>
            </a:r>
            <a:endParaRPr lang="en-US" altLang="ko-KR" sz="1400" dirty="0" smtClean="0">
              <a:latin typeface="아리따-돋움(TTF)-SemiBold" pitchFamily="18" charset="-127"/>
              <a:ea typeface="아리따-돋움(TTF)-SemiBold" pitchFamily="18" charset="-127"/>
            </a:endParaRPr>
          </a:p>
          <a:p>
            <a:r>
              <a:rPr lang="en-US" altLang="ko-KR" sz="1400" dirty="0"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r>
              <a:rPr lang="en-US" altLang="ko-KR" sz="1400" dirty="0" smtClean="0">
                <a:latin typeface="아리따-돋움(TTF)-SemiBold" pitchFamily="18" charset="-127"/>
                <a:ea typeface="아리따-돋움(TTF)-SemiBold" pitchFamily="18" charset="-127"/>
              </a:rPr>
              <a:t>   </a:t>
            </a:r>
            <a:r>
              <a:rPr lang="en-US" altLang="ko-KR" sz="1400" dirty="0" smtClean="0">
                <a:latin typeface="부산체_가칭" pitchFamily="18" charset="-127"/>
                <a:ea typeface="부산체_가칭" pitchFamily="18" charset="-127"/>
              </a:rPr>
              <a:t>CF</a:t>
            </a:r>
            <a:r>
              <a:rPr lang="en-US" altLang="ko-KR" sz="1400" dirty="0" smtClean="0"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r>
              <a:rPr lang="ko-KR" altLang="en-US" sz="1400" dirty="0" smtClean="0">
                <a:latin typeface="아리따-돋움(TTF)-SemiBold" pitchFamily="18" charset="-127"/>
                <a:ea typeface="아리따-돋움(TTF)-SemiBold" pitchFamily="18" charset="-127"/>
              </a:rPr>
              <a:t>콘티</a:t>
            </a:r>
            <a:endParaRPr lang="en-US" altLang="ko-KR" sz="1400" dirty="0" smtClean="0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35596" y="2924944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300" dirty="0" smtClean="0">
                <a:solidFill>
                  <a:srgbClr val="F6F5F3"/>
                </a:solidFill>
                <a:latin typeface="부산체_가칭" pitchFamily="18" charset="-127"/>
                <a:ea typeface="부산체_가칭" pitchFamily="18" charset="-127"/>
              </a:rPr>
              <a:t>Contents</a:t>
            </a:r>
            <a:endParaRPr lang="ko-KR" altLang="en-US" sz="3600" b="1" spc="-300" dirty="0">
              <a:solidFill>
                <a:srgbClr val="F6F5F3"/>
              </a:solidFill>
              <a:latin typeface="부산체_가칭" pitchFamily="18" charset="-127"/>
              <a:ea typeface="부산체_가칭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012232" y="2960948"/>
            <a:ext cx="2515652" cy="0"/>
          </a:xfrm>
          <a:prstGeom prst="line">
            <a:avLst/>
          </a:prstGeom>
          <a:ln>
            <a:solidFill>
              <a:srgbClr val="F6F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12232" y="3573016"/>
            <a:ext cx="2515652" cy="0"/>
          </a:xfrm>
          <a:prstGeom prst="line">
            <a:avLst/>
          </a:prstGeom>
          <a:ln>
            <a:solidFill>
              <a:srgbClr val="F6F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4571849" y="1056822"/>
            <a:ext cx="4213376" cy="4752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34704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8775" y="80963"/>
            <a:ext cx="145047" cy="215900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98876" y="80963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판매전략</a:t>
            </a:r>
            <a:r>
              <a: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(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공기청정</a:t>
            </a:r>
            <a:r>
              <a:rPr lang="ko-KR" altLang="en-US" sz="1400" dirty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기</a:t>
            </a:r>
            <a:r>
              <a: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)</a:t>
            </a:r>
            <a:endParaRPr lang="ko-KR" altLang="en-US" sz="1400" dirty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98876" y="6561138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출처 </a:t>
            </a:r>
            <a:r>
              <a:rPr lang="en-US" altLang="ko-KR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: </a:t>
            </a:r>
            <a:r>
              <a:rPr lang="ko-KR" altLang="en-US" sz="1400" dirty="0" err="1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다나</a:t>
            </a:r>
            <a:r>
              <a:rPr lang="ko-KR" altLang="en-US" sz="1400" dirty="0" err="1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와</a:t>
            </a:r>
            <a:endParaRPr lang="ko-KR" altLang="en-US" sz="1400" dirty="0">
              <a:solidFill>
                <a:srgbClr val="C3A37D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408204" y="980728"/>
            <a:ext cx="2593045" cy="5041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삼지아이티가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 가격도 싸고 </a:t>
            </a:r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ko-KR" altLang="en-US" sz="1400" dirty="0" err="1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리뷰수</a:t>
            </a:r>
            <a:r>
              <a: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(</a:t>
            </a:r>
            <a:r>
              <a:rPr lang="ko-KR" altLang="en-US" sz="1400" dirty="0" err="1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구매수</a:t>
            </a:r>
            <a:r>
              <a: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)</a:t>
            </a:r>
            <a:r>
              <a:rPr lang="ko-KR" altLang="en-US" sz="1400" dirty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도</a:t>
            </a:r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 압도적으로 많다</a:t>
            </a:r>
            <a:r>
              <a: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.</a:t>
            </a:r>
            <a:endParaRPr lang="ko-KR" altLang="en-US" sz="1400" dirty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4" y="296653"/>
            <a:ext cx="6192686" cy="313234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50" y="3429000"/>
            <a:ext cx="6125062" cy="313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0822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8774" y="746112"/>
            <a:ext cx="8065653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미세먼지관련상품판매 </a:t>
            </a:r>
            <a:r>
              <a:rPr lang="ko-KR" altLang="en-US" b="1" dirty="0" err="1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기획안</a:t>
            </a:r>
            <a:r>
              <a:rPr lang="ko-KR" altLang="en-US" b="1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 결론</a:t>
            </a:r>
            <a:endParaRPr lang="en-US" altLang="ko-KR" b="1" dirty="0" smtClean="0">
              <a:solidFill>
                <a:srgbClr val="C3A37D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endParaRPr lang="en-US" altLang="ko-KR" dirty="0" smtClean="0">
              <a:solidFill>
                <a:srgbClr val="F6F5F3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판매지역</a:t>
            </a:r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r>
              <a:rPr lang="en-US" altLang="ko-KR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: </a:t>
            </a:r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대구광역시 서구</a:t>
            </a:r>
            <a:r>
              <a:rPr lang="en-US" altLang="ko-KR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, </a:t>
            </a:r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북구</a:t>
            </a:r>
            <a:r>
              <a:rPr lang="en-US" altLang="ko-KR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, </a:t>
            </a:r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남구</a:t>
            </a:r>
            <a:r>
              <a:rPr lang="en-US" altLang="ko-KR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, </a:t>
            </a:r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중구</a:t>
            </a:r>
            <a:endParaRPr lang="en-US" altLang="ko-KR" dirty="0" smtClean="0">
              <a:solidFill>
                <a:srgbClr val="F6F5F3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rgbClr val="F6F5F3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err="1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타겟</a:t>
            </a:r>
            <a:r>
              <a:rPr lang="ko-KR" altLang="en-US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 연령층 </a:t>
            </a:r>
            <a:r>
              <a:rPr lang="en-US" altLang="ko-KR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: 30~50</a:t>
            </a:r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대</a:t>
            </a:r>
            <a:endParaRPr lang="en-US" altLang="ko-KR" dirty="0" smtClean="0">
              <a:solidFill>
                <a:srgbClr val="F6F5F3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rgbClr val="F6F5F3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홍보 및 판매전략 집중이 필요한 주요 회사상품 </a:t>
            </a:r>
            <a:r>
              <a:rPr lang="en-US" altLang="ko-KR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:</a:t>
            </a:r>
          </a:p>
          <a:p>
            <a:r>
              <a:rPr lang="en-US" altLang="ko-KR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     </a:t>
            </a:r>
          </a:p>
          <a:p>
            <a:r>
              <a:rPr lang="en-US" altLang="ko-KR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     </a:t>
            </a:r>
            <a:r>
              <a:rPr lang="ko-KR" altLang="en-US" dirty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마스크</a:t>
            </a:r>
            <a:r>
              <a:rPr lang="ko-KR" altLang="en-US" dirty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r>
              <a:rPr lang="en-US" altLang="ko-KR" dirty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: 3M, </a:t>
            </a:r>
            <a:r>
              <a:rPr lang="ko-KR" altLang="en-US" dirty="0" err="1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유한킴벌리</a:t>
            </a:r>
            <a:r>
              <a:rPr lang="en-US" altLang="ko-KR" dirty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, </a:t>
            </a:r>
            <a:r>
              <a:rPr lang="ko-KR" altLang="en-US" dirty="0" err="1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파인텍</a:t>
            </a:r>
            <a:r>
              <a:rPr lang="en-US" altLang="ko-KR" dirty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, </a:t>
            </a:r>
            <a:r>
              <a:rPr lang="ko-KR" altLang="en-US" dirty="0" err="1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웰킵스</a:t>
            </a:r>
            <a:r>
              <a:rPr lang="en-US" altLang="ko-KR" dirty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, </a:t>
            </a:r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장정산업</a:t>
            </a:r>
            <a:endParaRPr lang="en-US" altLang="ko-KR" dirty="0" smtClean="0">
              <a:solidFill>
                <a:srgbClr val="F6F5F3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endParaRPr lang="en-US" altLang="ko-KR" dirty="0">
              <a:solidFill>
                <a:srgbClr val="F6F5F3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r>
              <a:rPr lang="en-US" altLang="ko-KR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     </a:t>
            </a:r>
            <a:r>
              <a:rPr lang="ko-KR" altLang="en-US" dirty="0" err="1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가성비</a:t>
            </a:r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r>
              <a:rPr lang="en-US" altLang="ko-KR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– </a:t>
            </a:r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장정산업 </a:t>
            </a:r>
            <a:r>
              <a:rPr lang="ko-KR" altLang="en-US" dirty="0" err="1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애니가드</a:t>
            </a:r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 방진마스크 </a:t>
            </a:r>
            <a:r>
              <a:rPr lang="en-US" altLang="ko-KR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VC201G</a:t>
            </a:r>
          </a:p>
          <a:p>
            <a:r>
              <a:rPr lang="en-US" altLang="ko-KR" dirty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r>
              <a:rPr lang="en-US" altLang="ko-KR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    </a:t>
            </a:r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최고 인기상품 </a:t>
            </a:r>
            <a:r>
              <a:rPr lang="en-US" altLang="ko-KR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– </a:t>
            </a:r>
            <a:r>
              <a:rPr lang="ko-KR" altLang="en-US" dirty="0" err="1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파인텍</a:t>
            </a:r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r>
              <a:rPr lang="ko-KR" altLang="en-US" dirty="0" err="1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네퓨어</a:t>
            </a:r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 황사방역용 마스크 </a:t>
            </a:r>
            <a:r>
              <a:rPr lang="en-US" altLang="ko-KR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KF94 </a:t>
            </a:r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대형</a:t>
            </a:r>
            <a:r>
              <a:rPr lang="en-US" altLang="ko-KR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   </a:t>
            </a:r>
          </a:p>
          <a:p>
            <a:endParaRPr lang="en-US" altLang="ko-KR" dirty="0" smtClean="0">
              <a:solidFill>
                <a:srgbClr val="F6F5F3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r>
              <a:rPr lang="en-US" altLang="ko-KR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     </a:t>
            </a:r>
            <a:r>
              <a:rPr lang="ko-KR" altLang="en-US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공기청정기</a:t>
            </a:r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r>
              <a:rPr lang="en-US" altLang="ko-KR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: </a:t>
            </a:r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삼성</a:t>
            </a:r>
            <a:r>
              <a:rPr lang="en-US" altLang="ko-KR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, LG, </a:t>
            </a:r>
            <a:r>
              <a:rPr lang="ko-KR" altLang="en-US" dirty="0" err="1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위닉스</a:t>
            </a:r>
            <a:r>
              <a:rPr lang="en-US" altLang="ko-KR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, </a:t>
            </a:r>
            <a:r>
              <a:rPr lang="ko-KR" altLang="en-US" dirty="0" err="1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삼지아이티</a:t>
            </a:r>
            <a:endParaRPr lang="en-US" altLang="ko-KR" dirty="0" smtClean="0">
              <a:solidFill>
                <a:srgbClr val="F6F5F3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endParaRPr lang="en-US" altLang="ko-KR" dirty="0" smtClean="0">
              <a:solidFill>
                <a:srgbClr val="F6F5F3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r>
              <a:rPr lang="en-US" altLang="ko-KR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     </a:t>
            </a:r>
            <a:r>
              <a:rPr lang="ko-KR" altLang="en-US" dirty="0" err="1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가성비</a:t>
            </a:r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r>
              <a:rPr lang="en-US" altLang="ko-KR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– </a:t>
            </a:r>
            <a:r>
              <a:rPr lang="ko-KR" altLang="en-US" dirty="0" err="1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삼지아이티</a:t>
            </a:r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r>
              <a:rPr lang="en-US" altLang="ko-KR" dirty="0" err="1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PISnet</a:t>
            </a:r>
            <a:r>
              <a:rPr lang="en-US" altLang="ko-KR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r>
              <a:rPr lang="ko-KR" altLang="en-US" dirty="0" err="1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피스넷</a:t>
            </a:r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 에어</a:t>
            </a:r>
            <a:r>
              <a:rPr lang="en-US" altLang="ko-KR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,</a:t>
            </a:r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r>
              <a:rPr lang="ko-KR" altLang="en-US" dirty="0" err="1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퓨어</a:t>
            </a:r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r>
              <a:rPr lang="en-US" altLang="ko-KR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360</a:t>
            </a:r>
          </a:p>
          <a:p>
            <a:r>
              <a:rPr lang="en-US" altLang="ko-KR" dirty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r>
              <a:rPr lang="en-US" altLang="ko-KR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    </a:t>
            </a:r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최고 인기상품 </a:t>
            </a:r>
            <a:r>
              <a:rPr lang="en-US" altLang="ko-KR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– </a:t>
            </a:r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삼성전자 </a:t>
            </a:r>
            <a:r>
              <a:rPr lang="ko-KR" altLang="en-US" dirty="0" err="1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블루스카이</a:t>
            </a:r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r>
              <a:rPr lang="en-US" altLang="ko-KR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AX60N5580WDD</a:t>
            </a:r>
            <a:endParaRPr lang="en-US" altLang="ko-KR" dirty="0">
              <a:solidFill>
                <a:srgbClr val="F6F5F3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endParaRPr lang="en-US" altLang="ko-KR" dirty="0" smtClean="0">
              <a:solidFill>
                <a:srgbClr val="F6F5F3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r>
              <a:rPr lang="en-US" altLang="ko-KR" dirty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r>
              <a:rPr lang="en-US" altLang="ko-KR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     </a:t>
            </a:r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홈페이지를 통해 </a:t>
            </a:r>
            <a:r>
              <a:rPr lang="en-US" altLang="ko-KR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‘</a:t>
            </a:r>
            <a:r>
              <a:rPr lang="ko-KR" altLang="en-US" dirty="0" err="1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다나와</a:t>
            </a:r>
            <a:r>
              <a:rPr lang="en-US" altLang="ko-KR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’ </a:t>
            </a:r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사이트를 연결해서</a:t>
            </a:r>
            <a:endParaRPr lang="en-US" altLang="ko-KR" dirty="0" smtClean="0">
              <a:solidFill>
                <a:srgbClr val="F6F5F3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r>
              <a:rPr lang="en-US" altLang="ko-KR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      </a:t>
            </a:r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자세한 인기상품을 볼 수 있음 </a:t>
            </a:r>
            <a:endParaRPr lang="en-US" altLang="ko-KR" dirty="0" smtClean="0">
              <a:solidFill>
                <a:srgbClr val="F6F5F3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r>
              <a:rPr lang="en-US" altLang="ko-KR" dirty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r>
              <a:rPr lang="en-US" altLang="ko-KR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     </a:t>
            </a:r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구매 가이드라인 </a:t>
            </a:r>
            <a:r>
              <a:rPr lang="ko-KR" altLang="en-US" dirty="0" err="1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세일정보등</a:t>
            </a:r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 도움되는 정보들을 제공</a:t>
            </a:r>
            <a:endParaRPr lang="en-US" altLang="ko-KR" dirty="0" smtClean="0">
              <a:solidFill>
                <a:srgbClr val="F6F5F3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endParaRPr lang="en-US" altLang="ko-KR" dirty="0">
              <a:solidFill>
                <a:srgbClr val="F6F5F3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endParaRPr lang="en-US" altLang="ko-KR" dirty="0" smtClean="0">
              <a:solidFill>
                <a:srgbClr val="F6F5F3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98876" y="80963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결</a:t>
            </a:r>
            <a:r>
              <a:rPr lang="ko-KR" altLang="en-US" sz="1400" dirty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론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58775" y="80963"/>
            <a:ext cx="145047" cy="215900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22877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98876" y="80963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결</a:t>
            </a:r>
            <a:r>
              <a:rPr lang="ko-KR" altLang="en-US" sz="1400" dirty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론</a:t>
            </a:r>
            <a:r>
              <a:rPr lang="ko-KR" altLang="en-US" sz="1400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endParaRPr lang="ko-KR" altLang="en-US" sz="1400" dirty="0">
              <a:solidFill>
                <a:srgbClr val="F6F5F3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8775" y="80963"/>
            <a:ext cx="145047" cy="215900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908050"/>
            <a:ext cx="8412426" cy="306101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8775" y="4077072"/>
            <a:ext cx="84264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홈페이지</a:t>
            </a:r>
            <a:r>
              <a:rPr lang="ko-KR" altLang="en-US" dirty="0" smtClean="0"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r>
              <a:rPr lang="en-US" altLang="ko-KR" dirty="0" smtClean="0">
                <a:latin typeface="부산체_가칭" pitchFamily="18" charset="-127"/>
                <a:ea typeface="부산체_가칭" pitchFamily="18" charset="-127"/>
                <a:hlinkClick r:id="rId3"/>
              </a:rPr>
              <a:t>http://bgroup.ml</a:t>
            </a:r>
            <a:endParaRPr lang="en-US" altLang="ko-KR" dirty="0" smtClean="0">
              <a:latin typeface="부산체_가칭" pitchFamily="18" charset="-127"/>
              <a:ea typeface="부산체_가칭" pitchFamily="18" charset="-127"/>
            </a:endParaRPr>
          </a:p>
          <a:p>
            <a:endParaRPr lang="en-US" altLang="ko-KR" dirty="0">
              <a:latin typeface="아리따-돋움(TTF)-SemiBold" pitchFamily="18" charset="-127"/>
              <a:ea typeface="아리따-돋움(TTF)-SemiBold" pitchFamily="18" charset="-127"/>
            </a:endParaRPr>
          </a:p>
          <a:p>
            <a:r>
              <a:rPr lang="ko-KR" altLang="en-US" dirty="0" err="1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실시간정보를</a:t>
            </a:r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 홈페이지를 통해서 얻을 수 있다</a:t>
            </a:r>
            <a:r>
              <a:rPr lang="en-US" altLang="ko-KR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.</a:t>
            </a:r>
          </a:p>
          <a:p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다양한 정보 및 인터넷 쇼핑 구매가이드 미세먼지관련 </a:t>
            </a:r>
            <a:r>
              <a:rPr lang="ko-KR" altLang="en-US" dirty="0" err="1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어플들을</a:t>
            </a:r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 소개를</a:t>
            </a:r>
            <a:r>
              <a:rPr lang="en-US" altLang="ko-KR" dirty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r>
              <a:rPr lang="ko-KR" altLang="en-US" dirty="0" err="1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하고있다</a:t>
            </a:r>
            <a:r>
              <a:rPr lang="en-US" altLang="ko-KR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.</a:t>
            </a:r>
          </a:p>
          <a:p>
            <a:endParaRPr lang="en-US" altLang="ko-KR" dirty="0">
              <a:latin typeface="아리따-돋움(TTF)-SemiBold" pitchFamily="18" charset="-127"/>
              <a:ea typeface="아리따-돋움(TTF)-SemiBold" pitchFamily="18" charset="-127"/>
            </a:endParaRPr>
          </a:p>
          <a:p>
            <a:endParaRPr lang="en-US" altLang="ko-KR" dirty="0" smtClean="0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13454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5949950"/>
            <a:ext cx="9144000" cy="908049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아리따-돋움(TTF)-SemiBold" pitchFamily="18" charset="-127"/>
                <a:ea typeface="아리따-돋움(TTF)-SemiBold" pitchFamily="18" charset="-127"/>
              </a:rPr>
              <a:t>어린이와 노인 둘 다 행복하게 숨 쉬는 모습</a:t>
            </a:r>
          </a:p>
          <a:p>
            <a:pPr algn="ctr"/>
            <a:r>
              <a:rPr lang="ko-KR" altLang="en-US" sz="16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출처 </a:t>
            </a:r>
            <a:r>
              <a:rPr lang="en-US" altLang="ko-KR" sz="16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: </a:t>
            </a:r>
            <a:r>
              <a:rPr lang="en-US" altLang="ko-KR" sz="1600" dirty="0" smtClean="0">
                <a:solidFill>
                  <a:srgbClr val="C3A37D"/>
                </a:solidFill>
                <a:latin typeface="부산체_가칭" pitchFamily="18" charset="-127"/>
                <a:ea typeface="부산체_가칭" pitchFamily="18" charset="-127"/>
              </a:rPr>
              <a:t>LG</a:t>
            </a:r>
            <a:r>
              <a:rPr lang="ko-KR" altLang="en-US" sz="16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전자 건강관리가전 </a:t>
            </a:r>
            <a:r>
              <a:rPr lang="en-US" altLang="ko-KR" sz="1600" dirty="0" smtClean="0">
                <a:solidFill>
                  <a:srgbClr val="C3A37D"/>
                </a:solidFill>
                <a:latin typeface="부산체_가칭" pitchFamily="18" charset="-127"/>
                <a:ea typeface="부산체_가칭" pitchFamily="18" charset="-127"/>
              </a:rPr>
              <a:t>TVCF</a:t>
            </a:r>
            <a:r>
              <a:rPr lang="en-US" altLang="ko-KR" sz="16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 – </a:t>
            </a:r>
            <a:r>
              <a:rPr lang="ko-KR" altLang="en-US" sz="16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건강이 가득한 집</a:t>
            </a:r>
            <a:endParaRPr lang="ko-KR" altLang="en-US" sz="1600" dirty="0">
              <a:solidFill>
                <a:srgbClr val="C3A37D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58775" y="80963"/>
            <a:ext cx="145047" cy="215900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8876" y="80963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rgbClr val="F6F5F3"/>
                </a:solidFill>
                <a:latin typeface="부산체_가칭" pitchFamily="18" charset="-127"/>
                <a:ea typeface="부산체_가칭" pitchFamily="18" charset="-127"/>
              </a:rPr>
              <a:t>CF</a:t>
            </a:r>
            <a:r>
              <a:rPr lang="ko-KR" altLang="en-US" sz="1400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콘티</a:t>
            </a:r>
            <a:endParaRPr lang="ko-KR" altLang="en-US" sz="1400" dirty="0">
              <a:solidFill>
                <a:srgbClr val="F6F5F3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pic>
        <p:nvPicPr>
          <p:cNvPr id="3" name="그림 2">
            <a:hlinkClick r:id="rId3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3" t="4" r="-10941"/>
          <a:stretch/>
        </p:blipFill>
        <p:spPr>
          <a:xfrm>
            <a:off x="0" y="296652"/>
            <a:ext cx="10332640" cy="565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7370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22"/>
            <a:ext cx="9155620" cy="695286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직사각형 3"/>
          <p:cNvSpPr/>
          <p:nvPr/>
        </p:nvSpPr>
        <p:spPr>
          <a:xfrm>
            <a:off x="0" y="-8844"/>
            <a:ext cx="9144000" cy="6957391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부산체_가칭" pitchFamily="18" charset="-127"/>
              <a:ea typeface="부산체_가칭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95636" y="2367171"/>
            <a:ext cx="914501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smtClean="0">
                <a:solidFill>
                  <a:srgbClr val="F6F5F3"/>
                </a:solidFill>
                <a:latin typeface="부산체_가칭" pitchFamily="18" charset="-127"/>
                <a:ea typeface="부산체_가칭" pitchFamily="18" charset="-127"/>
              </a:rPr>
              <a:t>THANK YOU </a:t>
            </a:r>
          </a:p>
          <a:p>
            <a:r>
              <a:rPr lang="en-US" altLang="ko-KR" sz="6600" dirty="0" smtClean="0">
                <a:solidFill>
                  <a:srgbClr val="C3A37D"/>
                </a:solidFill>
                <a:latin typeface="부산체_가칭" pitchFamily="18" charset="-127"/>
                <a:ea typeface="부산체_가칭" pitchFamily="18" charset="-127"/>
              </a:rPr>
              <a:t>FOR WATCHING</a:t>
            </a:r>
            <a:endParaRPr lang="ko-KR" altLang="en-US" sz="6600" dirty="0">
              <a:solidFill>
                <a:srgbClr val="C3A37D"/>
              </a:solidFill>
              <a:latin typeface="부산체_가칭" pitchFamily="18" charset="-127"/>
              <a:ea typeface="부산체_가칭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49625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6512" y="0"/>
            <a:ext cx="4728350" cy="6866620"/>
          </a:xfrm>
          <a:prstGeom prst="rect">
            <a:avLst/>
          </a:pr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latin typeface="아리따-돋움(TTF)-SemiBold" pitchFamily="18" charset="-127"/>
                <a:ea typeface="아리따-돋움(TTF)-SemiBold" pitchFamily="18" charset="-127"/>
              </a:rPr>
              <a:t>   </a:t>
            </a:r>
            <a:endParaRPr lang="en-US" altLang="ko-KR" dirty="0" smtClean="0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35596" y="2924944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국</a:t>
            </a:r>
            <a:r>
              <a:rPr lang="ko-KR" altLang="en-US" sz="3600" b="1" dirty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외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012232" y="2960948"/>
            <a:ext cx="2515652" cy="0"/>
          </a:xfrm>
          <a:prstGeom prst="line">
            <a:avLst/>
          </a:prstGeom>
          <a:ln>
            <a:solidFill>
              <a:srgbClr val="F6F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12232" y="3573016"/>
            <a:ext cx="2515652" cy="0"/>
          </a:xfrm>
          <a:prstGeom prst="line">
            <a:avLst/>
          </a:prstGeom>
          <a:ln>
            <a:solidFill>
              <a:srgbClr val="F6F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4571849" y="1056822"/>
            <a:ext cx="4213376" cy="4752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68044" y="2828835"/>
            <a:ext cx="28443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6F5F3"/>
                </a:solidFill>
                <a:latin typeface="부산체_가칭" pitchFamily="18" charset="-127"/>
                <a:ea typeface="부산체_가칭" pitchFamily="18" charset="-127"/>
              </a:rPr>
              <a:t>OECD</a:t>
            </a:r>
            <a:r>
              <a:rPr lang="en-US" altLang="ko-KR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</a:p>
          <a:p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국외기여</a:t>
            </a:r>
            <a:r>
              <a:rPr lang="ko-KR" altLang="en-US" dirty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도</a:t>
            </a:r>
            <a:endParaRPr lang="en-US" altLang="ko-KR" dirty="0" smtClean="0">
              <a:solidFill>
                <a:srgbClr val="F6F5F3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중국</a:t>
            </a:r>
            <a:endParaRPr lang="en-US" altLang="ko-KR" dirty="0" smtClean="0">
              <a:solidFill>
                <a:srgbClr val="F6F5F3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endParaRPr lang="ko-KR" altLang="en-US" dirty="0">
              <a:solidFill>
                <a:srgbClr val="F6F5F3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56376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8775" y="80963"/>
            <a:ext cx="145047" cy="215900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98876" y="80963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rgbClr val="272727"/>
                </a:solidFill>
                <a:latin typeface="부산체_가칭" pitchFamily="18" charset="-127"/>
                <a:ea typeface="부산체_가칭" pitchFamily="18" charset="-127"/>
              </a:rPr>
              <a:t>OECD</a:t>
            </a:r>
            <a:endParaRPr lang="ko-KR" altLang="en-US" sz="1400" dirty="0">
              <a:solidFill>
                <a:srgbClr val="272727"/>
              </a:solidFill>
              <a:latin typeface="부산체_가칭" pitchFamily="18" charset="-127"/>
              <a:ea typeface="부산체_가칭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33" y="908050"/>
            <a:ext cx="6020641" cy="510611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192180" y="908050"/>
            <a:ext cx="2593045" cy="47531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대한민국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은 </a:t>
            </a:r>
            <a:r>
              <a:rPr lang="en-US" altLang="ko-KR" sz="1400" dirty="0" smtClean="0">
                <a:solidFill>
                  <a:srgbClr val="272727"/>
                </a:solidFill>
                <a:latin typeface="부산체_가칭" pitchFamily="18" charset="-127"/>
                <a:ea typeface="부산체_가칭" pitchFamily="18" charset="-127"/>
              </a:rPr>
              <a:t>OECD</a:t>
            </a:r>
            <a:r>
              <a:rPr lang="ko-KR" altLang="en-US" sz="1400" dirty="0" err="1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국가중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endParaRPr lang="en-US" altLang="ko-KR" sz="1400" dirty="0" smtClean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ko-KR" altLang="en-US" sz="1400" dirty="0" err="1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초미세먼지수치가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 가장 높다</a:t>
            </a:r>
            <a:r>
              <a: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98876" y="6561138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출처 </a:t>
            </a:r>
            <a:r>
              <a:rPr lang="en-US" altLang="ko-KR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: </a:t>
            </a:r>
            <a:r>
              <a:rPr lang="ko-KR" altLang="en-US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통계청</a:t>
            </a:r>
            <a:endParaRPr lang="ko-KR" altLang="en-US" sz="1400" dirty="0">
              <a:solidFill>
                <a:srgbClr val="C3A37D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95375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8775" y="80963"/>
            <a:ext cx="145047" cy="215900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98876" y="80963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국외 기여도</a:t>
            </a:r>
            <a:endParaRPr lang="ko-KR" altLang="en-US" sz="1400" dirty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92180" y="908050"/>
            <a:ext cx="2593045" cy="5041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국외</a:t>
            </a:r>
            <a:r>
              <a: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(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주로 중국</a:t>
            </a:r>
            <a:r>
              <a: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)</a:t>
            </a:r>
            <a:r>
              <a:rPr lang="ko-KR" altLang="en-US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의 영향이 크다</a:t>
            </a:r>
            <a:r>
              <a:rPr lang="en-US" altLang="ko-KR" sz="1400" dirty="0" smtClean="0">
                <a:solidFill>
                  <a:srgbClr val="272727"/>
                </a:solidFill>
                <a:latin typeface="아리따-돋움(TTF)-SemiBold" pitchFamily="18" charset="-127"/>
                <a:ea typeface="아리따-돋움(TTF)-SemiBold" pitchFamily="18" charset="-127"/>
              </a:rPr>
              <a:t>.</a:t>
            </a:r>
            <a:endParaRPr lang="ko-KR" altLang="en-US" sz="1400" dirty="0">
              <a:solidFill>
                <a:srgbClr val="272727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graphicFrame>
        <p:nvGraphicFramePr>
          <p:cNvPr id="7" name="차트 6"/>
          <p:cNvGraphicFramePr/>
          <p:nvPr>
            <p:extLst>
              <p:ext uri="{D42A27DB-BD31-4B8C-83A1-F6EECF244321}">
                <p14:modId xmlns:p14="http://schemas.microsoft.com/office/powerpoint/2010/main" val="3896935817"/>
              </p:ext>
            </p:extLst>
          </p:nvPr>
        </p:nvGraphicFramePr>
        <p:xfrm>
          <a:off x="538795" y="1275449"/>
          <a:ext cx="2559035" cy="21962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차트 8"/>
          <p:cNvGraphicFramePr/>
          <p:nvPr>
            <p:extLst>
              <p:ext uri="{D42A27DB-BD31-4B8C-83A1-F6EECF244321}">
                <p14:modId xmlns:p14="http://schemas.microsoft.com/office/powerpoint/2010/main" val="1061177808"/>
              </p:ext>
            </p:extLst>
          </p:nvPr>
        </p:nvGraphicFramePr>
        <p:xfrm>
          <a:off x="1943708" y="988087"/>
          <a:ext cx="2926616" cy="24918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차트 9"/>
          <p:cNvGraphicFramePr/>
          <p:nvPr>
            <p:extLst>
              <p:ext uri="{D42A27DB-BD31-4B8C-83A1-F6EECF244321}">
                <p14:modId xmlns:p14="http://schemas.microsoft.com/office/powerpoint/2010/main" val="3684085428"/>
              </p:ext>
            </p:extLst>
          </p:nvPr>
        </p:nvGraphicFramePr>
        <p:xfrm>
          <a:off x="4283968" y="1273041"/>
          <a:ext cx="2556284" cy="25323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차트 10"/>
          <p:cNvGraphicFramePr/>
          <p:nvPr>
            <p:extLst>
              <p:ext uri="{D42A27DB-BD31-4B8C-83A1-F6EECF244321}">
                <p14:modId xmlns:p14="http://schemas.microsoft.com/office/powerpoint/2010/main" val="4248084375"/>
              </p:ext>
            </p:extLst>
          </p:nvPr>
        </p:nvGraphicFramePr>
        <p:xfrm>
          <a:off x="522664" y="3651937"/>
          <a:ext cx="2573172" cy="23047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차트 11"/>
          <p:cNvGraphicFramePr/>
          <p:nvPr>
            <p:extLst>
              <p:ext uri="{D42A27DB-BD31-4B8C-83A1-F6EECF244321}">
                <p14:modId xmlns:p14="http://schemas.microsoft.com/office/powerpoint/2010/main" val="349704257"/>
              </p:ext>
            </p:extLst>
          </p:nvPr>
        </p:nvGraphicFramePr>
        <p:xfrm>
          <a:off x="2447764" y="3649305"/>
          <a:ext cx="2556284" cy="2407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83568" y="951077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34352D"/>
                </a:solidFill>
                <a:latin typeface="아리따-돋움(TTF)-SemiBold" pitchFamily="18" charset="-127"/>
                <a:ea typeface="아리따-돋움(TTF)-SemiBold" pitchFamily="18" charset="-127"/>
              </a:rPr>
              <a:t>2018-11-24 </a:t>
            </a:r>
            <a:endParaRPr lang="ko-KR" altLang="en-US" sz="1600" dirty="0">
              <a:solidFill>
                <a:srgbClr val="34352D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91780" y="964796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34352D"/>
                </a:solidFill>
                <a:latin typeface="아리따-돋움(TTF)-SemiBold" pitchFamily="18" charset="-127"/>
                <a:ea typeface="아리따-돋움(TTF)-SemiBold" pitchFamily="18" charset="-127"/>
              </a:rPr>
              <a:t>2018-11-25 </a:t>
            </a:r>
            <a:endParaRPr lang="ko-KR" altLang="en-US" sz="1600" dirty="0">
              <a:solidFill>
                <a:srgbClr val="34352D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99992" y="957936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34352D"/>
                </a:solidFill>
                <a:latin typeface="아리따-돋움(TTF)-SemiBold" pitchFamily="18" charset="-127"/>
                <a:ea typeface="아리따-돋움(TTF)-SemiBold" pitchFamily="18" charset="-127"/>
              </a:rPr>
              <a:t>2018-11-26 </a:t>
            </a:r>
            <a:endParaRPr lang="ko-KR" altLang="en-US" sz="1600" dirty="0">
              <a:solidFill>
                <a:srgbClr val="34352D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2892" y="3342474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34352D"/>
                </a:solidFill>
                <a:latin typeface="아리따-돋움(TTF)-SemiBold" pitchFamily="18" charset="-127"/>
                <a:ea typeface="아리따-돋움(TTF)-SemiBold" pitchFamily="18" charset="-127"/>
              </a:rPr>
              <a:t>2018-11-27 </a:t>
            </a:r>
            <a:endParaRPr lang="ko-KR" altLang="en-US" sz="1600" dirty="0">
              <a:solidFill>
                <a:srgbClr val="34352D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91780" y="3342474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34352D"/>
                </a:solidFill>
                <a:latin typeface="아리따-돋움(TTF)-SemiBold" pitchFamily="18" charset="-127"/>
                <a:ea typeface="아리따-돋움(TTF)-SemiBold" pitchFamily="18" charset="-127"/>
              </a:rPr>
              <a:t>2018-11-28 </a:t>
            </a:r>
            <a:endParaRPr lang="ko-KR" altLang="en-US" sz="1600" dirty="0">
              <a:solidFill>
                <a:srgbClr val="34352D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629861" y="3681028"/>
            <a:ext cx="504056" cy="216024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328084" y="3681028"/>
            <a:ext cx="504056" cy="216024"/>
          </a:xfrm>
          <a:prstGeom prst="rect">
            <a:avLst/>
          </a:prstGeom>
          <a:solidFill>
            <a:srgbClr val="343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72000" y="3897052"/>
            <a:ext cx="17281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 국내 </a:t>
            </a:r>
            <a:r>
              <a:rPr lang="ko-KR" altLang="en-US" sz="1600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     </a:t>
            </a:r>
            <a:r>
              <a:rPr lang="ko-KR" altLang="en-US" sz="1600" dirty="0" smtClean="0">
                <a:solidFill>
                  <a:srgbClr val="34352D"/>
                </a:solidFill>
                <a:latin typeface="아리따-돋움(TTF)-SemiBold" pitchFamily="18" charset="-127"/>
                <a:ea typeface="아리따-돋움(TTF)-SemiBold" pitchFamily="18" charset="-127"/>
              </a:rPr>
              <a:t>국외</a:t>
            </a:r>
            <a:endParaRPr lang="en-US" altLang="ko-KR" sz="1600" dirty="0" smtClean="0">
              <a:solidFill>
                <a:srgbClr val="34352D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endParaRPr lang="en-US" altLang="ko-KR" sz="1600" dirty="0" smtClean="0">
              <a:solidFill>
                <a:srgbClr val="34352D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r>
              <a:rPr lang="en-US" altLang="ko-KR" sz="1600" dirty="0">
                <a:solidFill>
                  <a:srgbClr val="34352D"/>
                </a:solidFill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r>
              <a:rPr lang="ko-KR" altLang="en-US" sz="1600" dirty="0" smtClean="0">
                <a:solidFill>
                  <a:srgbClr val="34352D"/>
                </a:solidFill>
                <a:latin typeface="아리따-돋움(TTF)-SemiBold" pitchFamily="18" charset="-127"/>
                <a:ea typeface="아리따-돋움(TTF)-SemiBold" pitchFamily="18" charset="-127"/>
              </a:rPr>
              <a:t>전국 </a:t>
            </a:r>
            <a:r>
              <a:rPr lang="ko-KR" altLang="en-US" sz="1600" dirty="0" err="1" smtClean="0">
                <a:solidFill>
                  <a:srgbClr val="34352D"/>
                </a:solidFill>
                <a:latin typeface="아리따-돋움(TTF)-SemiBold" pitchFamily="18" charset="-127"/>
                <a:ea typeface="아리따-돋움(TTF)-SemiBold" pitchFamily="18" charset="-127"/>
              </a:rPr>
              <a:t>초미세먼지</a:t>
            </a:r>
            <a:endParaRPr lang="en-US" altLang="ko-KR" sz="1600" dirty="0" smtClean="0">
              <a:solidFill>
                <a:srgbClr val="34352D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r>
              <a:rPr lang="en-US" altLang="ko-KR" sz="1600" dirty="0">
                <a:solidFill>
                  <a:srgbClr val="34352D"/>
                </a:solidFill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r>
              <a:rPr lang="ko-KR" altLang="en-US" sz="16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단위 </a:t>
            </a:r>
            <a:r>
              <a:rPr lang="en-US" altLang="ko-KR" sz="16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(%)</a:t>
            </a:r>
            <a:endParaRPr lang="ko-KR" altLang="en-US" sz="1600" dirty="0">
              <a:solidFill>
                <a:srgbClr val="C3A37D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98876" y="6561138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출처 </a:t>
            </a:r>
            <a:r>
              <a:rPr lang="en-US" altLang="ko-KR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: </a:t>
            </a:r>
            <a:r>
              <a:rPr lang="ko-KR" altLang="en-US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국립 환경과학원</a:t>
            </a:r>
            <a:endParaRPr lang="ko-KR" altLang="en-US" sz="1400" dirty="0">
              <a:solidFill>
                <a:srgbClr val="C3A37D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76108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8775" y="80963"/>
            <a:ext cx="145047" cy="215900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98876" y="80963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중</a:t>
            </a:r>
            <a:r>
              <a:rPr lang="ko-KR" altLang="en-US" sz="1400" dirty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국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192180" y="908050"/>
            <a:ext cx="2593045" cy="5041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중국</a:t>
            </a:r>
            <a:r>
              <a:rPr lang="ko-KR" altLang="en-US" sz="1400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이 미세먼지가 심한 이유</a:t>
            </a:r>
            <a:endParaRPr lang="en-US" altLang="ko-KR" sz="1400" dirty="0" smtClean="0">
              <a:solidFill>
                <a:srgbClr val="F6F5F3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919679"/>
            <a:ext cx="5864068" cy="503027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98876" y="6561138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출처 </a:t>
            </a:r>
            <a:r>
              <a:rPr lang="en-US" altLang="ko-KR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: </a:t>
            </a:r>
            <a:r>
              <a:rPr lang="ko-KR" altLang="en-US" sz="1400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조선일보</a:t>
            </a:r>
            <a:endParaRPr lang="ko-KR" altLang="en-US" sz="1400" dirty="0">
              <a:solidFill>
                <a:srgbClr val="C3A37D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593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6512" y="0"/>
            <a:ext cx="4728350" cy="6866620"/>
          </a:xfrm>
          <a:prstGeom prst="rect">
            <a:avLst/>
          </a:pr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latin typeface="아리따-돋움(TTF)-SemiBold" pitchFamily="18" charset="-127"/>
                <a:ea typeface="아리따-돋움(TTF)-SemiBold" pitchFamily="18" charset="-127"/>
              </a:rPr>
              <a:t>   </a:t>
            </a:r>
            <a:endParaRPr lang="en-US" altLang="ko-KR" dirty="0" smtClean="0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35596" y="2924944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C3A37D"/>
                </a:solidFill>
                <a:latin typeface="아리따-돋움(TTF)-SemiBold" pitchFamily="18" charset="-127"/>
                <a:ea typeface="아리따-돋움(TTF)-SemiBold" pitchFamily="18" charset="-127"/>
              </a:rPr>
              <a:t>국내</a:t>
            </a:r>
            <a:endParaRPr lang="ko-KR" altLang="en-US" sz="3600" b="1" dirty="0">
              <a:solidFill>
                <a:srgbClr val="C3A37D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012232" y="2960948"/>
            <a:ext cx="2515652" cy="0"/>
          </a:xfrm>
          <a:prstGeom prst="line">
            <a:avLst/>
          </a:prstGeom>
          <a:ln>
            <a:solidFill>
              <a:srgbClr val="F6F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12232" y="3573016"/>
            <a:ext cx="2515652" cy="0"/>
          </a:xfrm>
          <a:prstGeom prst="line">
            <a:avLst/>
          </a:prstGeom>
          <a:ln>
            <a:solidFill>
              <a:srgbClr val="F6F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4571849" y="1056822"/>
            <a:ext cx="4213376" cy="4752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68044" y="2937718"/>
            <a:ext cx="28443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대한민국 </a:t>
            </a:r>
            <a:endParaRPr lang="en-US" altLang="ko-KR" dirty="0" smtClean="0">
              <a:solidFill>
                <a:srgbClr val="F6F5F3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주요도</a:t>
            </a:r>
            <a:r>
              <a:rPr lang="ko-KR" altLang="en-US" dirty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시</a:t>
            </a:r>
            <a:endParaRPr lang="en-US" altLang="ko-KR" dirty="0" smtClean="0">
              <a:solidFill>
                <a:srgbClr val="F6F5F3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  <a:p>
            <a:r>
              <a:rPr lang="ko-KR" altLang="en-US" dirty="0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주요도시 </a:t>
            </a:r>
            <a:r>
              <a:rPr lang="ko-KR" altLang="en-US" dirty="0" err="1" smtClean="0">
                <a:solidFill>
                  <a:srgbClr val="F6F5F3"/>
                </a:solidFill>
                <a:latin typeface="아리따-돋움(TTF)-SemiBold" pitchFamily="18" charset="-127"/>
                <a:ea typeface="아리따-돋움(TTF)-SemiBold" pitchFamily="18" charset="-127"/>
              </a:rPr>
              <a:t>오염원별</a:t>
            </a:r>
            <a:endParaRPr lang="ko-KR" altLang="en-US" dirty="0">
              <a:solidFill>
                <a:srgbClr val="F6F5F3"/>
              </a:solidFill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70359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1318</TotalTime>
  <Words>1262</Words>
  <Application>Microsoft Office PowerPoint</Application>
  <PresentationFormat>화면 슬라이드 쇼(4:3)</PresentationFormat>
  <Paragraphs>392</Paragraphs>
  <Slides>44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1" baseType="lpstr">
      <vt:lpstr>굴림</vt:lpstr>
      <vt:lpstr>Arial</vt:lpstr>
      <vt:lpstr>아리따-돋움(TTF)-SemiBold</vt:lpstr>
      <vt:lpstr>부산체_가칭</vt:lpstr>
      <vt:lpstr>맑은 고딕</vt:lpstr>
      <vt:lpstr>나눔고딕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112</cp:revision>
  <dcterms:created xsi:type="dcterms:W3CDTF">2019-01-21T00:17:07Z</dcterms:created>
  <dcterms:modified xsi:type="dcterms:W3CDTF">2019-01-23T02:24:54Z</dcterms:modified>
</cp:coreProperties>
</file>